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2" r:id="rId2"/>
    <p:sldId id="282" r:id="rId3"/>
    <p:sldId id="294" r:id="rId4"/>
    <p:sldId id="295" r:id="rId5"/>
    <p:sldId id="293" r:id="rId6"/>
    <p:sldId id="283" r:id="rId7"/>
    <p:sldId id="285" r:id="rId8"/>
    <p:sldId id="284" r:id="rId9"/>
    <p:sldId id="288" r:id="rId10"/>
    <p:sldId id="287" r:id="rId11"/>
    <p:sldId id="290" r:id="rId12"/>
    <p:sldId id="296" r:id="rId13"/>
    <p:sldId id="297" r:id="rId14"/>
    <p:sldId id="298" r:id="rId15"/>
    <p:sldId id="289" r:id="rId16"/>
    <p:sldId id="292" r:id="rId17"/>
    <p:sldId id="302" r:id="rId18"/>
    <p:sldId id="303" r:id="rId19"/>
    <p:sldId id="304" r:id="rId20"/>
    <p:sldId id="317" r:id="rId21"/>
    <p:sldId id="319" r:id="rId22"/>
    <p:sldId id="318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281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00" autoAdjust="0"/>
  </p:normalViewPr>
  <p:slideViewPr>
    <p:cSldViewPr snapToGrid="0">
      <p:cViewPr>
        <p:scale>
          <a:sx n="75" d="100"/>
          <a:sy n="75" d="100"/>
        </p:scale>
        <p:origin x="1896" y="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EB948-5AD9-4384-8637-FE7773F760C0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2F590-EBF3-47AC-855B-F35B38D901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761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893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938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57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34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144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986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572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11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366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387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907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128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861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345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9444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77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409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470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672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4368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896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400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005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5150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8448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989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426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89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281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442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561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2F590-EBF3-47AC-855B-F35B38D9017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199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FE5CB-7928-4F95-B59F-BB85BDB9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D89375-1FA0-4FCC-B95F-29C095503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9AB95-0C81-489D-9892-85577443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F727-4FB9-425A-A042-A903835905AD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6A30DB-3C7B-4000-8A39-751DA01D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367CD-C396-4A7D-9941-B09FD7C1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0F7C-3C07-4F45-A93A-FC91E3AB52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072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8420DB-FB50-4518-A49B-02846487B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5107C6-5667-4815-976E-E0333BB25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B03007-7EFF-4C5D-BD0A-D8DD8241A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F727-4FB9-425A-A042-A903835905AD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38692E-3C26-4E61-9A08-7C1937BA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7A1005-C8C7-447F-9449-5491ACE5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0F7C-3C07-4F45-A93A-FC91E3AB52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9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6D0BBF-133C-45FF-97B4-0E5E5C0AD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85BD78-DA82-44E9-9B64-2E994ECA6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90C3C-AF16-4FEF-9A10-A5DB06FEA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F727-4FB9-425A-A042-A903835905AD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D0A113-EA33-4B8A-8605-462862D41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C64F6-A9DB-42FC-8EFB-D00805E77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0F7C-3C07-4F45-A93A-FC91E3AB52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64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C8831-FDBF-46E9-BEC2-282AF1017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EAFB09-82A5-4F11-89A4-042CEC428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D42D7-C90A-4BF6-B26B-02D15043A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F727-4FB9-425A-A042-A903835905AD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D45AA2-42ED-41E0-9869-5E124A909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024D76-D24F-4C85-98D9-02B199123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0F7C-3C07-4F45-A93A-FC91E3AB52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60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77E8A-C861-45D9-8826-7ECDC698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A500C9-0DD0-45FE-99FF-B2FBECC9D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E6936-149F-491F-9B25-28B80B20B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F727-4FB9-425A-A042-A903835905AD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0D04D0-0214-47C3-911B-D0434D08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2788B3-3200-44AF-BC5F-3CED6B5B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0F7C-3C07-4F45-A93A-FC91E3AB52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553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306D8-6D9B-4827-9B08-7D411875C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223398-748C-48B7-A9C1-42D75AAAF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083FEF-94C7-432C-A4B6-0088D3616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190A1B-A8A6-4B95-9994-8C4D9E878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F727-4FB9-425A-A042-A903835905AD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4B744E-D787-438B-81D3-CCF72665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BDD4F6-4CA8-4C4E-87BB-D361B0A9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0F7C-3C07-4F45-A93A-FC91E3AB52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243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7F26C-9706-492F-830C-EFF80BC86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802D16-06F1-4047-8655-E6CFB332B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D4F3AA-92F5-4AD5-B65D-B93D00C08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5E9F53-C25B-4E63-9F03-B7458AC2AD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2735F9-3000-499D-93E0-18CF39F8AE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A43B72-9645-4E89-954F-92CB1D962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F727-4FB9-425A-A042-A903835905AD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81FE34-A1E9-4795-831B-D3E5965CC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24798B-5EAF-41BE-A840-1776A8311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0F7C-3C07-4F45-A93A-FC91E3AB52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391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8FE0D-494F-4BFC-9CBB-5B05C3CA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373F27-56FB-45AA-9D2D-28C453E4B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F727-4FB9-425A-A042-A903835905AD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DBB18C-6FBA-4C93-8EA8-EB867330E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ED9A2F-6B96-4898-8D50-1A8288772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0F7C-3C07-4F45-A93A-FC91E3AB52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349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F3A231-B08A-4564-A266-9CDC92F46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F727-4FB9-425A-A042-A903835905AD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66719B-69F9-4120-92B5-991D2D0CB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6EEBC0-6ACD-4D98-8E4D-5B4E4488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0F7C-3C07-4F45-A93A-FC91E3AB52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632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39143-E2C0-40A2-AEF1-8FEF5BB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AC1253-6F7F-4AE1-A914-0427BF8CF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722E5A-6C4D-449C-B395-285D98FE0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11B9A1-9D39-47A2-934B-55AE8E980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F727-4FB9-425A-A042-A903835905AD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75CA64-1245-44D1-9F82-41D041BB8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260BCC-971B-4503-A2E3-EBE08A2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0F7C-3C07-4F45-A93A-FC91E3AB52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826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752FD-9802-4D42-94CA-9E2782855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8E4D02-7BA7-4971-AE2D-29D874449F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487E29-A02D-454F-9524-EA1452019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E11864-65A8-49C4-B0DB-5A988D909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F727-4FB9-425A-A042-A903835905AD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4ED807-D0C1-41D0-837B-CA3CDC047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833F78-33D9-4C97-82BC-A4E297F4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70F7C-3C07-4F45-A93A-FC91E3AB52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471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BAEB04-A422-40DE-B521-66D657EB1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088D34-E65E-4446-8D5F-991D884A4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B14E41-BF23-4F58-8546-756BE3AE1D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FF727-4FB9-425A-A042-A903835905AD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0FDAFC-2E74-4B2D-9CCD-7484AB8F0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1B193-4360-4382-A59C-6B5B89F77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70F7C-3C07-4F45-A93A-FC91E3AB52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2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s://simonwithwoogi.github.io/posts/GitBlog3/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octotree-github-code-tree/bkhaagjahfmjljalopjnoealnfndnagc?hl=ko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1I3hMwQU6GU" TargetMode="External"/><Relationship Id="rId4" Type="http://schemas.openxmlformats.org/officeDocument/2006/relationships/hyperlink" Target="https://youtu.be/Z9dvM7qgN9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term2.com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6358203" y="3441229"/>
            <a:ext cx="1529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 smtClean="0">
                <a:solidFill>
                  <a:schemeClr val="bg1"/>
                </a:solidFill>
              </a:rPr>
              <a:t>Git</a:t>
            </a:r>
            <a:r>
              <a:rPr lang="en-US" altLang="ko-KR" sz="4800" b="1" dirty="0" smtClean="0">
                <a:solidFill>
                  <a:schemeClr val="bg1"/>
                </a:solidFill>
              </a:rPr>
              <a:t> ?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1812324" y="3426941"/>
            <a:ext cx="10379676" cy="164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1812324" y="2427753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chemeClr val="bg2">
                    <a:lumMod val="75000"/>
                  </a:schemeClr>
                </a:solidFill>
              </a:rPr>
              <a:t>첫번째</a:t>
            </a:r>
            <a:endParaRPr lang="ko-KR" altLang="en-US" sz="6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28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4209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</a:rPr>
              <a:t>Merge, Rebase ?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693135" y="1269325"/>
            <a:ext cx="169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●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Merge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421" y="4720763"/>
            <a:ext cx="4954555" cy="12774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21" y="2333230"/>
            <a:ext cx="4248150" cy="12477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47" y="4829399"/>
            <a:ext cx="4743450" cy="12858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6098" y="2224594"/>
            <a:ext cx="4267200" cy="1419225"/>
          </a:xfrm>
          <a:prstGeom prst="rect">
            <a:avLst/>
          </a:prstGeom>
        </p:spPr>
      </p:pic>
      <p:sp>
        <p:nvSpPr>
          <p:cNvPr id="14" name="아래쪽 화살표 13"/>
          <p:cNvSpPr/>
          <p:nvPr/>
        </p:nvSpPr>
        <p:spPr>
          <a:xfrm>
            <a:off x="2745120" y="3849388"/>
            <a:ext cx="343352" cy="10181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9023476" y="3725874"/>
            <a:ext cx="343352" cy="10181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769859" y="1850907"/>
            <a:ext cx="2370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 </a:t>
            </a:r>
            <a:r>
              <a:rPr lang="en-US" altLang="ko-KR" sz="2400" b="1" dirty="0"/>
              <a:t>fast-forward</a:t>
            </a:r>
            <a:endParaRPr lang="en-US" altLang="ko-KR" sz="2400" b="1" dirty="0" smtClean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6681772" y="1839282"/>
            <a:ext cx="270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2. </a:t>
            </a:r>
            <a:r>
              <a:rPr lang="en-US" altLang="ko-KR" sz="2400" b="1" dirty="0"/>
              <a:t>m</a:t>
            </a:r>
            <a:r>
              <a:rPr lang="en-US" altLang="ko-KR" sz="2400" b="1" dirty="0" smtClean="0"/>
              <a:t>erge commit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747" y="4903734"/>
            <a:ext cx="4743450" cy="11715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3260058" y="4405857"/>
            <a:ext cx="2678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non fast-forward</a:t>
            </a:r>
          </a:p>
        </p:txBody>
      </p:sp>
    </p:spTree>
    <p:extLst>
      <p:ext uri="{BB962C8B-B14F-4D97-AF65-F5344CB8AC3E}">
        <p14:creationId xmlns:p14="http://schemas.microsoft.com/office/powerpoint/2010/main" val="255338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4209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</a:rPr>
              <a:t>Merge, Rebase ?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693135" y="1269325"/>
            <a:ext cx="169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●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Rebase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95" y="1813191"/>
            <a:ext cx="3714750" cy="1533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310" y="1784615"/>
            <a:ext cx="5600700" cy="15906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4098" y="4768440"/>
            <a:ext cx="5581650" cy="1076325"/>
          </a:xfrm>
          <a:prstGeom prst="rect">
            <a:avLst/>
          </a:prstGeom>
        </p:spPr>
      </p:pic>
      <p:sp>
        <p:nvSpPr>
          <p:cNvPr id="16" name="아래쪽 화살표 15"/>
          <p:cNvSpPr/>
          <p:nvPr/>
        </p:nvSpPr>
        <p:spPr>
          <a:xfrm rot="3309364">
            <a:off x="6770159" y="2595835"/>
            <a:ext cx="343352" cy="2623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4512274" y="2640399"/>
            <a:ext cx="1510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en-US" altLang="ko-KR" sz="2400" b="1" dirty="0" smtClean="0"/>
              <a:t>. rebase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6941835" y="3988170"/>
            <a:ext cx="239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2. fast-</a:t>
            </a:r>
            <a:r>
              <a:rPr lang="en-US" altLang="ko-KR" sz="2400" b="1" dirty="0" err="1" smtClean="0"/>
              <a:t>forword</a:t>
            </a:r>
            <a:endParaRPr lang="en-US" altLang="ko-KR" sz="2400" b="1" dirty="0" smtClean="0"/>
          </a:p>
        </p:txBody>
      </p:sp>
      <p:sp>
        <p:nvSpPr>
          <p:cNvPr id="23" name="오른쪽 화살표 22"/>
          <p:cNvSpPr/>
          <p:nvPr/>
        </p:nvSpPr>
        <p:spPr>
          <a:xfrm>
            <a:off x="4567777" y="2290527"/>
            <a:ext cx="1280762" cy="289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78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3586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</a:rPr>
              <a:t>Branch 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명령어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3D677AD-C7B3-AE4D-B27D-974D3C4D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224232"/>
            <a:ext cx="7150100" cy="774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D3EEBA7-924B-F448-B8CC-7D40EBF47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50" y="3077442"/>
            <a:ext cx="7162800" cy="762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2A9190C-9223-2643-9381-990257993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3925457"/>
            <a:ext cx="7150100" cy="7493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AD829E2-BADD-CD4A-9824-8EEA63F5D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650" y="4851982"/>
            <a:ext cx="7188200" cy="7747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BF4C2D7-B9C3-7640-B1E1-D96FFC5E67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250" y="2311356"/>
            <a:ext cx="4864528" cy="286447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058AAFF-664C-2D4A-AD2F-3AA22A278A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" y="1413164"/>
            <a:ext cx="71882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1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3586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</a:rPr>
              <a:t>Branch 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명령어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12C05B-6092-FE43-9D96-DC8FBBB75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742" y="1958108"/>
            <a:ext cx="8597900" cy="3060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E4C16E-76F3-7748-BCF1-919C015CA06A}"/>
              </a:ext>
            </a:extLst>
          </p:cNvPr>
          <p:cNvSpPr txBox="1"/>
          <p:nvPr/>
        </p:nvSpPr>
        <p:spPr>
          <a:xfrm>
            <a:off x="2511175" y="255616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main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0FB639-EE7A-3546-8934-423D63EAA9E3}"/>
              </a:ext>
            </a:extLst>
          </p:cNvPr>
          <p:cNvSpPr txBox="1"/>
          <p:nvPr/>
        </p:nvSpPr>
        <p:spPr>
          <a:xfrm>
            <a:off x="3433954" y="2371498"/>
            <a:ext cx="95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branch1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187F7D-0628-D64B-A0B7-D53F73C04D00}"/>
              </a:ext>
            </a:extLst>
          </p:cNvPr>
          <p:cNvSpPr txBox="1"/>
          <p:nvPr/>
        </p:nvSpPr>
        <p:spPr>
          <a:xfrm>
            <a:off x="3430748" y="3695153"/>
            <a:ext cx="95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Branch2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92EF4E-C086-B54B-BE11-681811FF3177}"/>
              </a:ext>
            </a:extLst>
          </p:cNvPr>
          <p:cNvSpPr txBox="1"/>
          <p:nvPr/>
        </p:nvSpPr>
        <p:spPr>
          <a:xfrm>
            <a:off x="7431248" y="2740830"/>
            <a:ext cx="78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merge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075BEB-A1FE-D94F-AA19-AA3E8DCCE5CB}"/>
              </a:ext>
            </a:extLst>
          </p:cNvPr>
          <p:cNvSpPr txBox="1"/>
          <p:nvPr/>
        </p:nvSpPr>
        <p:spPr>
          <a:xfrm>
            <a:off x="8968500" y="2724059"/>
            <a:ext cx="81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rebase</a:t>
            </a:r>
          </a:p>
        </p:txBody>
      </p:sp>
    </p:spTree>
    <p:extLst>
      <p:ext uri="{BB962C8B-B14F-4D97-AF65-F5344CB8AC3E}">
        <p14:creationId xmlns:p14="http://schemas.microsoft.com/office/powerpoint/2010/main" val="64546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3586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</a:rPr>
              <a:t>Branch 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명령어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94ADF1E-A55D-FB48-8324-B7C1A85F7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30" y="1807541"/>
            <a:ext cx="1612900" cy="457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45F1C52-794A-644E-9B92-8F59B0636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245" y="1863378"/>
            <a:ext cx="2349500" cy="1638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5B069C0-DA48-EF40-9B0A-6CBADA795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24" y="3347847"/>
            <a:ext cx="2489200" cy="1181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8815B-7B6D-664F-9BA3-483BD0E74102}"/>
              </a:ext>
            </a:extLst>
          </p:cNvPr>
          <p:cNvSpPr txBox="1"/>
          <p:nvPr/>
        </p:nvSpPr>
        <p:spPr>
          <a:xfrm>
            <a:off x="740099" y="1381688"/>
            <a:ext cx="95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 merge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C4C567-52FA-9F47-9BDB-8FE43A465FC8}"/>
              </a:ext>
            </a:extLst>
          </p:cNvPr>
          <p:cNvSpPr txBox="1"/>
          <p:nvPr/>
        </p:nvSpPr>
        <p:spPr>
          <a:xfrm>
            <a:off x="709193" y="4122569"/>
            <a:ext cx="98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 rebase</a:t>
            </a:r>
            <a:endParaRPr kumimoji="1" lang="ko-Kore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E494628-0260-134B-83B3-326164B57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230" y="4517252"/>
            <a:ext cx="1806612" cy="64897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9377847-B9A4-5447-8EEB-6AFE59F8D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82" y="5300649"/>
            <a:ext cx="4394200" cy="838200"/>
          </a:xfrm>
          <a:prstGeom prst="rect">
            <a:avLst/>
          </a:prstGeom>
        </p:spPr>
      </p:pic>
      <p:sp>
        <p:nvSpPr>
          <p:cNvPr id="2" name="오른쪽 중괄호 1"/>
          <p:cNvSpPr/>
          <p:nvPr/>
        </p:nvSpPr>
        <p:spPr>
          <a:xfrm>
            <a:off x="5469805" y="2400962"/>
            <a:ext cx="498763" cy="27652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02323" y="2978515"/>
            <a:ext cx="5061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병합 후에 </a:t>
            </a:r>
            <a:r>
              <a:rPr lang="ko-KR" altLang="en-US" dirty="0" err="1" smtClean="0"/>
              <a:t>브랜치를</a:t>
            </a:r>
            <a:r>
              <a:rPr lang="ko-KR" altLang="en-US" dirty="0" smtClean="0"/>
              <a:t> 사용 안하면 </a:t>
            </a:r>
            <a:r>
              <a:rPr lang="ko-KR" altLang="en-US" dirty="0" err="1" smtClean="0"/>
              <a:t>삭제해줘야함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102323" y="4898279"/>
            <a:ext cx="2686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병합 후에 내용은</a:t>
            </a:r>
            <a:endParaRPr lang="en-US" altLang="ko-KR" dirty="0" smtClean="0"/>
          </a:p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add .</a:t>
            </a:r>
          </a:p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commit –m “</a:t>
            </a:r>
            <a:r>
              <a:rPr lang="ko-KR" altLang="en-US" dirty="0" smtClean="0"/>
              <a:t>코멘트</a:t>
            </a:r>
            <a:r>
              <a:rPr lang="en-US" altLang="ko-KR" dirty="0" smtClean="0"/>
              <a:t>”</a:t>
            </a:r>
          </a:p>
          <a:p>
            <a:r>
              <a:rPr lang="ko-KR" altLang="en-US" dirty="0" smtClean="0"/>
              <a:t>하여 적용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9D4434D-6972-3B42-B38E-CF27987763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3868" y="1081331"/>
            <a:ext cx="3649838" cy="95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7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6285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</a:rPr>
              <a:t>성공적인 </a:t>
            </a:r>
            <a:r>
              <a:rPr lang="en-US" altLang="ko-KR" sz="4000" b="1" dirty="0" err="1" smtClean="0">
                <a:solidFill>
                  <a:schemeClr val="bg1"/>
                </a:solidFill>
              </a:rPr>
              <a:t>Git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4000" b="1" dirty="0" err="1" smtClean="0">
                <a:solidFill>
                  <a:schemeClr val="bg1"/>
                </a:solidFill>
              </a:rPr>
              <a:t>브랜칭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 모델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32" y="1620507"/>
            <a:ext cx="6151772" cy="40906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6569838" y="2192609"/>
            <a:ext cx="4414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</a:t>
            </a:r>
            <a:r>
              <a:rPr lang="en-US" altLang="ko-KR" sz="2400" b="1" dirty="0" smtClean="0"/>
              <a:t>. Develop</a:t>
            </a:r>
          </a:p>
          <a:p>
            <a:r>
              <a:rPr lang="en-US" altLang="ko-KR" sz="2400" b="1" dirty="0"/>
              <a:t> </a:t>
            </a:r>
            <a:r>
              <a:rPr lang="en-US" altLang="ko-KR" sz="2400" b="1" dirty="0" smtClean="0"/>
              <a:t>   - </a:t>
            </a:r>
            <a:r>
              <a:rPr lang="ko-KR" altLang="en-US" dirty="0"/>
              <a:t>이 </a:t>
            </a:r>
            <a:r>
              <a:rPr lang="ko-KR" altLang="en-US" dirty="0" err="1"/>
              <a:t>브랜치를</a:t>
            </a:r>
            <a:r>
              <a:rPr lang="ko-KR" altLang="en-US" dirty="0"/>
              <a:t> 기반으로 개발을 </a:t>
            </a:r>
            <a:r>
              <a:rPr lang="ko-KR" altLang="en-US" dirty="0" smtClean="0"/>
              <a:t>진행</a:t>
            </a:r>
            <a:endParaRPr lang="en-US" altLang="ko-KR" sz="2400" b="1" dirty="0" smtClean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6569838" y="3175543"/>
            <a:ext cx="5352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</a:t>
            </a:r>
            <a:r>
              <a:rPr lang="en-US" altLang="ko-KR" sz="2400" b="1" dirty="0" smtClean="0"/>
              <a:t>. Feature</a:t>
            </a:r>
          </a:p>
          <a:p>
            <a:r>
              <a:rPr lang="en-US" altLang="ko-KR" sz="2400" b="1" dirty="0" smtClean="0"/>
              <a:t>    - </a:t>
            </a:r>
            <a:r>
              <a:rPr lang="ko-KR" altLang="en-US" dirty="0"/>
              <a:t>새로운 기능 개발 및 버그 수정이 필요할 때</a:t>
            </a:r>
            <a:endParaRPr lang="en-US" altLang="ko-KR" sz="2400" b="1" dirty="0" smtClean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6569838" y="1209675"/>
            <a:ext cx="3722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b="1" dirty="0" smtClean="0"/>
              <a:t>Master</a:t>
            </a:r>
          </a:p>
          <a:p>
            <a:r>
              <a:rPr lang="en-US" altLang="ko-KR" sz="2400" b="1" dirty="0"/>
              <a:t> </a:t>
            </a:r>
            <a:r>
              <a:rPr lang="en-US" altLang="ko-KR" sz="2400" b="1" dirty="0" smtClean="0"/>
              <a:t>   - </a:t>
            </a:r>
            <a:r>
              <a:rPr lang="ko-KR" altLang="en-US" dirty="0"/>
              <a:t>배포 가능한 상태만을 </a:t>
            </a:r>
            <a:r>
              <a:rPr lang="ko-KR" altLang="en-US" dirty="0" smtClean="0"/>
              <a:t>관리</a:t>
            </a:r>
            <a:r>
              <a:rPr lang="en-US" altLang="ko-KR" dirty="0"/>
              <a:t> </a:t>
            </a:r>
            <a:endParaRPr lang="en-US" altLang="ko-KR" sz="2400" b="1" dirty="0" smtClean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6569838" y="4175922"/>
            <a:ext cx="3773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4. Release</a:t>
            </a:r>
          </a:p>
          <a:p>
            <a:r>
              <a:rPr lang="en-US" altLang="ko-KR" sz="2400" b="1" dirty="0"/>
              <a:t> </a:t>
            </a:r>
            <a:r>
              <a:rPr lang="en-US" altLang="ko-KR" sz="2400" b="1" dirty="0" smtClean="0"/>
              <a:t>   - </a:t>
            </a:r>
            <a:r>
              <a:rPr lang="ko-KR" altLang="en-US" dirty="0" smtClean="0"/>
              <a:t>버그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정상작동 테스트</a:t>
            </a:r>
            <a:endParaRPr lang="en-US" altLang="ko-KR" sz="2400" b="1" dirty="0" smtClean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6569838" y="5171299"/>
            <a:ext cx="51760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</a:t>
            </a:r>
            <a:r>
              <a:rPr lang="en-US" altLang="ko-KR" sz="2400" b="1" dirty="0" smtClean="0"/>
              <a:t>. Hotfix</a:t>
            </a:r>
          </a:p>
          <a:p>
            <a:r>
              <a:rPr lang="en-US" altLang="ko-KR" sz="2400" b="1" dirty="0"/>
              <a:t> </a:t>
            </a:r>
            <a:r>
              <a:rPr lang="en-US" altLang="ko-KR" sz="2400" b="1" dirty="0" smtClean="0"/>
              <a:t>   -</a:t>
            </a:r>
            <a:r>
              <a:rPr lang="en-US" altLang="ko-KR" dirty="0" smtClean="0"/>
              <a:t> </a:t>
            </a:r>
            <a:r>
              <a:rPr lang="ko-KR" altLang="en-US" dirty="0" smtClean="0"/>
              <a:t>긴급 수정이 필요할 경우 </a:t>
            </a:r>
            <a:r>
              <a:rPr lang="en-US" altLang="ko-KR" dirty="0" smtClean="0"/>
              <a:t>master</a:t>
            </a:r>
            <a:r>
              <a:rPr lang="ko-KR" altLang="en-US" dirty="0" smtClean="0"/>
              <a:t>에서 분기</a:t>
            </a:r>
            <a:endParaRPr lang="en-US" altLang="ko-KR" dirty="0" smtClean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515651" y="6061327"/>
            <a:ext cx="1065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※ </a:t>
            </a:r>
            <a:r>
              <a:rPr lang="ko-KR" altLang="en-US" b="1" dirty="0" smtClean="0"/>
              <a:t>참고 사이트 </a:t>
            </a:r>
            <a:r>
              <a:rPr lang="en-US" altLang="ko-KR" b="1" dirty="0"/>
              <a:t>: https://backlog.com/git-tutorial/kr/intro/intro1_1.html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92440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2334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</a:rPr>
              <a:t>GitHub ?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693134" y="1369781"/>
            <a:ext cx="7237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●</a:t>
            </a:r>
            <a:r>
              <a:rPr lang="en-US" altLang="ko-KR" sz="2400" b="1" dirty="0"/>
              <a:t> </a:t>
            </a:r>
            <a:r>
              <a:rPr lang="en-US" altLang="ko-KR" sz="2400" b="1" dirty="0" err="1" smtClean="0"/>
              <a:t>Git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웹 호스팅 시스템 </a:t>
            </a:r>
            <a:r>
              <a:rPr lang="en-US" altLang="ko-KR" sz="1600" b="1" dirty="0" smtClean="0"/>
              <a:t>(MS </a:t>
            </a:r>
            <a:r>
              <a:rPr lang="ko-KR" altLang="en-US" sz="1600" b="1" dirty="0" smtClean="0"/>
              <a:t>인수 </a:t>
            </a:r>
            <a:r>
              <a:rPr lang="en-US" altLang="ko-KR" sz="1600" b="1" dirty="0" smtClean="0"/>
              <a:t>75</a:t>
            </a:r>
            <a:r>
              <a:rPr lang="ko-KR" altLang="en-US" sz="1600" b="1" dirty="0" smtClean="0"/>
              <a:t>억</a:t>
            </a:r>
            <a:r>
              <a:rPr lang="en-US" altLang="ko-KR" sz="1600" b="1" dirty="0" smtClean="0"/>
              <a:t>$, </a:t>
            </a:r>
            <a:r>
              <a:rPr lang="ko-KR" altLang="en-US" sz="1600" b="1" dirty="0" smtClean="0"/>
              <a:t>한화 약 </a:t>
            </a:r>
            <a:r>
              <a:rPr lang="en-US" altLang="ko-KR" sz="1600" b="1" dirty="0" smtClean="0"/>
              <a:t>8</a:t>
            </a:r>
            <a:r>
              <a:rPr lang="ko-KR" altLang="en-US" sz="1600" b="1" dirty="0" smtClean="0"/>
              <a:t>조</a:t>
            </a:r>
            <a:r>
              <a:rPr lang="en-US" altLang="ko-KR" sz="1600" b="1" dirty="0"/>
              <a:t>7</a:t>
            </a:r>
            <a:r>
              <a:rPr lang="ko-KR" altLang="en-US" sz="1600" b="1" dirty="0" smtClean="0"/>
              <a:t>천억</a:t>
            </a:r>
            <a:r>
              <a:rPr lang="en-US" altLang="ko-KR" sz="1600" b="1" dirty="0" smtClean="0"/>
              <a:t>)</a:t>
            </a:r>
            <a:endParaRPr lang="en-US" altLang="ko-KR" sz="2400" b="1" dirty="0" smtClean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693135" y="5913859"/>
            <a:ext cx="3516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https://github.com/</a:t>
            </a:r>
            <a:endParaRPr lang="en-US" altLang="ko-KR" sz="2400" b="1" dirty="0" smtClean="0"/>
          </a:p>
        </p:txBody>
      </p:sp>
      <p:pic>
        <p:nvPicPr>
          <p:cNvPr id="1028" name="Picture 4" descr="Github] git 명령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916" y="901781"/>
            <a:ext cx="2846282" cy="166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828936" y="1942650"/>
            <a:ext cx="107866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 - </a:t>
            </a:r>
            <a:r>
              <a:rPr lang="ko-KR" altLang="en-US" sz="2000" b="1" dirty="0" smtClean="0"/>
              <a:t>소스 버전 관리 </a:t>
            </a:r>
            <a:r>
              <a:rPr lang="ko-KR" altLang="en-US" sz="2000" b="1" dirty="0" err="1" smtClean="0"/>
              <a:t>클라우드</a:t>
            </a:r>
            <a:r>
              <a:rPr lang="ko-KR" altLang="en-US" sz="2000" b="1" dirty="0" smtClean="0"/>
              <a:t> 서비스 지원</a:t>
            </a:r>
            <a:endParaRPr lang="en-US" altLang="ko-KR" sz="2000" b="1" dirty="0" smtClean="0"/>
          </a:p>
          <a:p>
            <a:endParaRPr lang="en-US" altLang="ko-KR" sz="2000" b="1" dirty="0"/>
          </a:p>
          <a:p>
            <a:r>
              <a:rPr lang="en-US" altLang="ko-KR" sz="2000" b="1" dirty="0" smtClean="0"/>
              <a:t> - </a:t>
            </a:r>
            <a:r>
              <a:rPr lang="ko-KR" altLang="en-US" sz="2000" b="1" dirty="0" smtClean="0"/>
              <a:t>어느 </a:t>
            </a:r>
            <a:r>
              <a:rPr lang="en-US" altLang="ko-KR" sz="2000" b="1" dirty="0" smtClean="0"/>
              <a:t>PC</a:t>
            </a:r>
            <a:r>
              <a:rPr lang="ko-KR" altLang="en-US" sz="2000" b="1" dirty="0" smtClean="0"/>
              <a:t>에서든 인터넷 만 가능하다면 소스를 받아 개발을 할 수 있다</a:t>
            </a:r>
            <a:r>
              <a:rPr lang="en-US" altLang="ko-KR" sz="2000" b="1" dirty="0" smtClean="0"/>
              <a:t>!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 - </a:t>
            </a:r>
            <a:r>
              <a:rPr lang="ko-KR" altLang="en-US" sz="2000" b="1" dirty="0"/>
              <a:t>오픈 소스를 통해 다른 개발자들과 협업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소스 리뷰 등이 </a:t>
            </a:r>
            <a:r>
              <a:rPr lang="ko-KR" altLang="en-US" sz="2000" b="1" dirty="0" smtClean="0"/>
              <a:t>가능</a:t>
            </a:r>
            <a:r>
              <a:rPr lang="ko-KR" altLang="en-US" sz="2000" b="1" dirty="0"/>
              <a:t> </a:t>
            </a:r>
            <a:r>
              <a:rPr lang="en-US" altLang="ko-KR" sz="2000" b="1" dirty="0" smtClean="0"/>
              <a:t>(</a:t>
            </a:r>
            <a:r>
              <a:rPr lang="ko-KR" altLang="en-US" sz="2000" b="1" dirty="0" err="1" smtClean="0"/>
              <a:t>컨트리뷰션</a:t>
            </a:r>
            <a:r>
              <a:rPr lang="en-US" altLang="ko-KR" sz="2000" b="1" dirty="0" smtClean="0"/>
              <a:t>)</a:t>
            </a:r>
          </a:p>
          <a:p>
            <a:endParaRPr lang="en-US" altLang="ko-KR" sz="2000" b="1" dirty="0"/>
          </a:p>
          <a:p>
            <a:r>
              <a:rPr lang="en-US" altLang="ko-KR" sz="2000" b="1" dirty="0" smtClean="0"/>
              <a:t> - </a:t>
            </a:r>
            <a:r>
              <a:rPr lang="ko-KR" altLang="en-US" sz="2000" b="1" dirty="0"/>
              <a:t>개발자 포트폴리오 작성 관리에 </a:t>
            </a:r>
            <a:r>
              <a:rPr lang="ko-KR" altLang="en-US" sz="2000" b="1" dirty="0" smtClean="0"/>
              <a:t>용의</a:t>
            </a:r>
            <a:endParaRPr lang="en-US" altLang="ko-KR" sz="2000" b="1" dirty="0"/>
          </a:p>
          <a:p>
            <a:endParaRPr lang="en-US" altLang="ko-KR" sz="2000" b="1" dirty="0" smtClean="0"/>
          </a:p>
          <a:p>
            <a:r>
              <a:rPr lang="en-US" altLang="ko-KR" sz="2000" b="1" dirty="0" smtClean="0"/>
              <a:t> </a:t>
            </a:r>
            <a:r>
              <a:rPr lang="en-US" altLang="ko-KR" sz="2000" b="1" dirty="0"/>
              <a:t>- ‘</a:t>
            </a:r>
            <a:r>
              <a:rPr lang="en-US" altLang="ko-KR" sz="2000" b="1" dirty="0" err="1"/>
              <a:t>Git</a:t>
            </a:r>
            <a:r>
              <a:rPr lang="en-US" altLang="ko-KR" sz="2000" b="1" dirty="0"/>
              <a:t>’</a:t>
            </a:r>
            <a:r>
              <a:rPr lang="ko-KR" altLang="en-US" sz="2000" b="1" dirty="0"/>
              <a:t> 과 </a:t>
            </a:r>
            <a:r>
              <a:rPr lang="en-US" altLang="ko-KR" sz="2000" b="1" dirty="0"/>
              <a:t>‘GitHub’</a:t>
            </a:r>
            <a:r>
              <a:rPr lang="ko-KR" altLang="en-US" sz="2000" b="1" dirty="0"/>
              <a:t>는 다르다</a:t>
            </a:r>
            <a:r>
              <a:rPr lang="en-US" altLang="ko-KR" sz="2000" b="1" dirty="0" smtClean="0"/>
              <a:t>!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 </a:t>
            </a:r>
            <a:r>
              <a:rPr lang="en-US" altLang="ko-KR" sz="2000" b="1" dirty="0" smtClean="0"/>
              <a:t>- </a:t>
            </a:r>
            <a:r>
              <a:rPr lang="ko-KR" altLang="en-US" sz="2000" b="1" dirty="0" smtClean="0"/>
              <a:t>요즘 </a:t>
            </a:r>
            <a:r>
              <a:rPr lang="en-US" altLang="ko-KR" sz="2000" b="1" dirty="0" err="1" smtClean="0"/>
              <a:t>Github</a:t>
            </a:r>
            <a:r>
              <a:rPr lang="ko-KR" altLang="en-US" sz="2000" b="1" dirty="0" smtClean="0"/>
              <a:t>에 올라온 소스를 </a:t>
            </a:r>
            <a:r>
              <a:rPr lang="en-US" altLang="ko-KR" sz="2000" b="1" dirty="0" smtClean="0"/>
              <a:t>AI </a:t>
            </a:r>
            <a:r>
              <a:rPr lang="ko-KR" altLang="en-US" sz="2000" b="1" dirty="0" smtClean="0"/>
              <a:t>인공지능이 학습 하고 있답니다</a:t>
            </a:r>
            <a:r>
              <a:rPr lang="en-US" altLang="ko-KR" sz="2000" b="1" dirty="0" smtClean="0"/>
              <a:t>.</a:t>
            </a:r>
            <a:r>
              <a:rPr lang="ko-KR" altLang="en-US" sz="2000" b="1" dirty="0"/>
              <a:t> </a:t>
            </a:r>
            <a:r>
              <a:rPr lang="ko-KR" altLang="en-US" sz="2000" b="1" dirty="0" err="1" smtClean="0"/>
              <a:t>ㅜㅜ</a:t>
            </a:r>
            <a:endParaRPr lang="en-US" altLang="ko-KR" sz="2000" b="1" dirty="0" smtClean="0"/>
          </a:p>
          <a:p>
            <a:r>
              <a:rPr lang="en-US" altLang="ko-KR" sz="2000" b="1" dirty="0"/>
              <a:t> </a:t>
            </a:r>
            <a:r>
              <a:rPr lang="en-US" altLang="ko-KR" sz="2000" b="1" dirty="0" smtClean="0"/>
              <a:t>   -&gt; </a:t>
            </a:r>
            <a:r>
              <a:rPr lang="ko-KR" altLang="en-US" sz="2000" b="1" dirty="0" smtClean="0"/>
              <a:t>오픈</a:t>
            </a:r>
            <a:r>
              <a:rPr lang="en-US" altLang="ko-KR" sz="2000" b="1" dirty="0" smtClean="0"/>
              <a:t>AI </a:t>
            </a:r>
            <a:r>
              <a:rPr lang="ko-KR" altLang="en-US" sz="2000" b="1" dirty="0" err="1" smtClean="0"/>
              <a:t>코덱스</a:t>
            </a:r>
            <a:r>
              <a:rPr lang="en-US" altLang="ko-KR" sz="2000" b="1" dirty="0" smtClean="0"/>
              <a:t>, </a:t>
            </a:r>
            <a:r>
              <a:rPr lang="ko-KR" altLang="en-US" sz="2000" b="1" dirty="0" err="1" smtClean="0"/>
              <a:t>깃허브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코파일럿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9504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50289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GitHub </a:t>
            </a:r>
            <a:r>
              <a:rPr lang="ko-KR" altLang="en-US" sz="4000" b="1" dirty="0">
                <a:solidFill>
                  <a:schemeClr val="bg1"/>
                </a:solidFill>
              </a:rPr>
              <a:t>토큰 만들기 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456665" y="999800"/>
            <a:ext cx="9373917" cy="5323788"/>
            <a:chOff x="636157" y="47794"/>
            <a:chExt cx="11296068" cy="7127972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E581533-F1CE-264B-825D-0E3083E10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157" y="866486"/>
              <a:ext cx="2096652" cy="4657317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196D348-67AB-8441-8B87-0C2B690DD7D1}"/>
                </a:ext>
              </a:extLst>
            </p:cNvPr>
            <p:cNvSpPr/>
            <p:nvPr/>
          </p:nvSpPr>
          <p:spPr>
            <a:xfrm>
              <a:off x="945573" y="4623955"/>
              <a:ext cx="581891" cy="2909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631D433-412B-8C43-887A-0A9B3C46F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5818" y="47794"/>
              <a:ext cx="1981200" cy="6807200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CD9CD85-F49C-1F44-9B42-7E75706914F8}"/>
                </a:ext>
              </a:extLst>
            </p:cNvPr>
            <p:cNvSpPr/>
            <p:nvPr/>
          </p:nvSpPr>
          <p:spPr>
            <a:xfrm>
              <a:off x="3512127" y="6449749"/>
              <a:ext cx="1018309" cy="2909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31FBAB7A-6652-ED40-84E5-654403D1DF2B}"/>
                </a:ext>
              </a:extLst>
            </p:cNvPr>
            <p:cNvCxnSpPr>
              <a:endCxn id="42" idx="1"/>
            </p:cNvCxnSpPr>
            <p:nvPr/>
          </p:nvCxnSpPr>
          <p:spPr>
            <a:xfrm>
              <a:off x="2732809" y="3429000"/>
              <a:ext cx="523009" cy="22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FA9CF8D-E93E-1246-ABFD-A9D77A734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32763" y="371703"/>
              <a:ext cx="5459268" cy="1079466"/>
            </a:xfrm>
            <a:prstGeom prst="rect">
              <a:avLst/>
            </a:prstGeom>
          </p:spPr>
        </p:pic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890A9E4A-5CE7-094D-942F-C877BDEF2A0F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 flipV="1">
              <a:off x="5237018" y="911436"/>
              <a:ext cx="595745" cy="25399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BE70F95-47B8-3A42-A1C0-11EE0EF026AE}"/>
                </a:ext>
              </a:extLst>
            </p:cNvPr>
            <p:cNvSpPr/>
            <p:nvPr/>
          </p:nvSpPr>
          <p:spPr>
            <a:xfrm>
              <a:off x="6037118" y="1056868"/>
              <a:ext cx="1018309" cy="1796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95D0BBB5-5481-3749-A037-DDF7008E1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1597" y="1848031"/>
              <a:ext cx="5181600" cy="1206500"/>
            </a:xfrm>
            <a:prstGeom prst="rect">
              <a:avLst/>
            </a:prstGeom>
          </p:spPr>
        </p:pic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30420B0-5D62-5D4D-BD20-DEE930F03B5D}"/>
                </a:ext>
              </a:extLst>
            </p:cNvPr>
            <p:cNvCxnSpPr>
              <a:cxnSpLocks/>
              <a:stCxn id="45" idx="2"/>
              <a:endCxn id="48" idx="0"/>
            </p:cNvCxnSpPr>
            <p:nvPr/>
          </p:nvCxnSpPr>
          <p:spPr>
            <a:xfrm>
              <a:off x="8562397" y="1451169"/>
              <a:ext cx="0" cy="396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39BFA18-DE84-D94C-B7DE-CB08076208ED}"/>
                </a:ext>
              </a:extLst>
            </p:cNvPr>
            <p:cNvSpPr/>
            <p:nvPr/>
          </p:nvSpPr>
          <p:spPr>
            <a:xfrm>
              <a:off x="9975272" y="1940095"/>
              <a:ext cx="1018309" cy="1796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36C2F3-30E8-5244-961A-9424D8644AD7}"/>
                </a:ext>
              </a:extLst>
            </p:cNvPr>
            <p:cNvSpPr txBox="1"/>
            <p:nvPr/>
          </p:nvSpPr>
          <p:spPr>
            <a:xfrm>
              <a:off x="5832763" y="6529435"/>
              <a:ext cx="60994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이름 입력 후 </a:t>
              </a:r>
              <a:r>
                <a:rPr lang="en-US" altLang="ko-KR" dirty="0"/>
                <a:t>-&gt;</a:t>
              </a:r>
              <a:r>
                <a:rPr lang="ko-KR" altLang="en-US" dirty="0"/>
                <a:t> 권한 설정 후 </a:t>
              </a:r>
              <a:r>
                <a:rPr lang="en-US" altLang="ko-KR" dirty="0"/>
                <a:t>-&gt;</a:t>
              </a:r>
              <a:r>
                <a:rPr lang="ko-KR" altLang="en-US" dirty="0"/>
                <a:t> 토큰 복사</a:t>
              </a:r>
              <a:r>
                <a:rPr lang="en-US" altLang="ko-KR" dirty="0"/>
                <a:t>(</a:t>
              </a:r>
              <a:r>
                <a:rPr lang="ko-KR" altLang="en-US" dirty="0"/>
                <a:t>다음에 안보임 저장</a:t>
              </a:r>
              <a:r>
                <a:rPr lang="en-US" altLang="ko-KR" dirty="0"/>
                <a:t>)</a:t>
              </a:r>
              <a:endParaRPr lang="ko-Kore-KR" altLang="en-US" dirty="0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658F16F-A787-9B4C-9A45-A573D4B24444}"/>
                </a:ext>
              </a:extLst>
            </p:cNvPr>
            <p:cNvCxnSpPr>
              <a:cxnSpLocks/>
              <a:endCxn id="53" idx="0"/>
            </p:cNvCxnSpPr>
            <p:nvPr/>
          </p:nvCxnSpPr>
          <p:spPr>
            <a:xfrm>
              <a:off x="8458489" y="2999414"/>
              <a:ext cx="103908" cy="333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819ABED6-57BD-294B-B009-23B9F2370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1597" y="3332933"/>
              <a:ext cx="5181600" cy="3164520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A31B658-5C9B-044C-A5E3-B7697E5C3C18}"/>
                </a:ext>
              </a:extLst>
            </p:cNvPr>
            <p:cNvSpPr/>
            <p:nvPr/>
          </p:nvSpPr>
          <p:spPr>
            <a:xfrm>
              <a:off x="6083876" y="4091891"/>
              <a:ext cx="2748397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2AE65F0-3D6B-D542-8EF7-10BAD0CDA6D9}"/>
                </a:ext>
              </a:extLst>
            </p:cNvPr>
            <p:cNvSpPr/>
            <p:nvPr/>
          </p:nvSpPr>
          <p:spPr>
            <a:xfrm>
              <a:off x="6083876" y="4684173"/>
              <a:ext cx="2748397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C1B6D17-2522-674F-8676-E9E494A689B6}"/>
                </a:ext>
              </a:extLst>
            </p:cNvPr>
            <p:cNvSpPr/>
            <p:nvPr/>
          </p:nvSpPr>
          <p:spPr>
            <a:xfrm>
              <a:off x="6135831" y="5401145"/>
              <a:ext cx="2883478" cy="10963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250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</a:rPr>
              <a:t>SSH 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키 만들기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4FEEB4-CFED-F049-A06C-C3E665D65510}"/>
              </a:ext>
            </a:extLst>
          </p:cNvPr>
          <p:cNvSpPr txBox="1"/>
          <p:nvPr/>
        </p:nvSpPr>
        <p:spPr>
          <a:xfrm>
            <a:off x="817804" y="1243818"/>
            <a:ext cx="4429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r>
              <a:rPr kumimoji="1" lang="en-US" altLang="ko-KR" dirty="0" err="1"/>
              <a:t>ssh</a:t>
            </a:r>
            <a:r>
              <a:rPr kumimoji="1" lang="en-US" altLang="ko-KR" dirty="0"/>
              <a:t> </a:t>
            </a:r>
            <a:r>
              <a:rPr kumimoji="1" lang="ko-KR" altLang="en-US" dirty="0"/>
              <a:t>프로토콜을 통한 인증</a:t>
            </a:r>
            <a:endParaRPr kumimoji="1" lang="en-US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</a:t>
            </a:r>
            <a:r>
              <a:rPr kumimoji="1" lang="en-US" altLang="ko-KR" dirty="0"/>
              <a:t>14-1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189E6FD-AA09-8D49-812C-0AF9726C1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99" y="1890149"/>
            <a:ext cx="3728545" cy="30949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43F2FA6-85E8-A84F-967B-CC8ACDD50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20" y="951010"/>
            <a:ext cx="2765163" cy="23090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430DD9B-42C2-B14A-B79B-B0428C18A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098" y="3318382"/>
            <a:ext cx="5474331" cy="30949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6079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4283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</a:rPr>
              <a:t>GitHub SSH 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등록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0C515A-0AA5-5B44-8407-3762D66A66C1}"/>
              </a:ext>
            </a:extLst>
          </p:cNvPr>
          <p:cNvSpPr txBox="1"/>
          <p:nvPr/>
        </p:nvSpPr>
        <p:spPr>
          <a:xfrm>
            <a:off x="408288" y="900966"/>
            <a:ext cx="492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Github</a:t>
            </a:r>
            <a:r>
              <a:rPr kumimoji="1" lang="ko-KR" altLang="en-US" dirty="0" smtClean="0"/>
              <a:t>에 </a:t>
            </a:r>
            <a:r>
              <a:rPr kumimoji="1" lang="en-US" altLang="ko-KR" dirty="0" err="1" smtClean="0"/>
              <a:t>ssh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정보 추가 </a:t>
            </a:r>
            <a:endParaRPr kumimoji="1" lang="en-US" altLang="ko-KR" dirty="0"/>
          </a:p>
          <a:p>
            <a:r>
              <a:rPr kumimoji="1" lang="en" altLang="ko-Kore-KR" dirty="0">
                <a:hlinkClick r:id="rId3"/>
              </a:rPr>
              <a:t>https://simonwithwoogi.github.io/posts/GitBlog3/</a:t>
            </a:r>
            <a:endParaRPr kumimoji="1" lang="ko-Kore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959174" y="1512250"/>
            <a:ext cx="10472836" cy="4914967"/>
            <a:chOff x="408288" y="1612925"/>
            <a:chExt cx="11791748" cy="6007142"/>
          </a:xfrm>
        </p:grpSpPr>
        <p:pic>
          <p:nvPicPr>
            <p:cNvPr id="10" name="Picture 2" descr="img">
              <a:extLst>
                <a:ext uri="{FF2B5EF4-FFF2-40B4-BE49-F238E27FC236}">
                  <a16:creationId xmlns:a16="http://schemas.microsoft.com/office/drawing/2014/main" id="{DC825C26-C352-6B48-AB23-FC1FAA3D5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288" y="1792214"/>
              <a:ext cx="2107838" cy="5179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img">
              <a:extLst>
                <a:ext uri="{FF2B5EF4-FFF2-40B4-BE49-F238E27FC236}">
                  <a16:creationId xmlns:a16="http://schemas.microsoft.com/office/drawing/2014/main" id="{618DEAD3-69E7-1341-AD7C-D3C75325E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8897" y="1651468"/>
              <a:ext cx="1757421" cy="5968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img">
              <a:extLst>
                <a:ext uri="{FF2B5EF4-FFF2-40B4-BE49-F238E27FC236}">
                  <a16:creationId xmlns:a16="http://schemas.microsoft.com/office/drawing/2014/main" id="{CE4D7702-4738-B240-AC39-9DA1C1826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193" y="1612925"/>
              <a:ext cx="3587442" cy="2606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img">
              <a:extLst>
                <a:ext uri="{FF2B5EF4-FFF2-40B4-BE49-F238E27FC236}">
                  <a16:creationId xmlns:a16="http://schemas.microsoft.com/office/drawing/2014/main" id="{BD3F72A8-75B8-B64E-95CA-1367C8F1DF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806" y="4917378"/>
              <a:ext cx="4381298" cy="250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026067D4-6871-DC44-83E8-1F042A5DB6E3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2516126" y="4382050"/>
              <a:ext cx="352771" cy="2537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1487D58C-C6B8-C849-90F3-70B49D8073A0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4626318" y="2701434"/>
              <a:ext cx="539875" cy="19343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87FB7F9-4296-0E4B-94AE-8AE706023E8F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6959914" y="4219779"/>
              <a:ext cx="162541" cy="6975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0" descr="img">
              <a:extLst>
                <a:ext uri="{FF2B5EF4-FFF2-40B4-BE49-F238E27FC236}">
                  <a16:creationId xmlns:a16="http://schemas.microsoft.com/office/drawing/2014/main" id="{D3AF7164-40AC-4846-A084-5A677CCED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3104" y="3064548"/>
              <a:ext cx="2886932" cy="1002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3097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1306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 smtClean="0">
                <a:solidFill>
                  <a:schemeClr val="bg1"/>
                </a:solidFill>
              </a:rPr>
              <a:t>Git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 ?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521119" y="1369781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● 형상관리 </a:t>
            </a:r>
            <a:r>
              <a:rPr lang="ko-KR" altLang="en-US" sz="2400" b="1" dirty="0" smtClean="0"/>
              <a:t>도구 중 하나</a:t>
            </a:r>
            <a:endParaRPr lang="en-US" altLang="ko-KR" sz="2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663" y="900966"/>
            <a:ext cx="2231231" cy="111307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521119" y="1870927"/>
            <a:ext cx="4645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분산형</a:t>
            </a:r>
            <a:r>
              <a:rPr lang="ko-KR" altLang="en-US" sz="1400" b="1" dirty="0" smtClean="0"/>
              <a:t> 버전 관리 시스템</a:t>
            </a:r>
            <a:r>
              <a:rPr lang="en-US" altLang="ko-KR" sz="1400" b="1" dirty="0" smtClean="0"/>
              <a:t>(Version Control System)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소스 코드 관리 무료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공개 소프트웨어</a:t>
            </a:r>
            <a:endParaRPr lang="en-US" altLang="ko-KR" sz="1400" b="1" dirty="0" smtClean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521119" y="2656096"/>
            <a:ext cx="498149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● 장점</a:t>
            </a:r>
            <a:endParaRPr lang="en-US" altLang="ko-KR" sz="1400" b="1" dirty="0" smtClean="0"/>
          </a:p>
          <a:p>
            <a:r>
              <a:rPr lang="en-US" altLang="ko-KR" sz="1400" b="1" dirty="0"/>
              <a:t> - </a:t>
            </a:r>
            <a:r>
              <a:rPr lang="ko-KR" altLang="en-US" sz="1400" b="1" dirty="0" err="1" smtClean="0"/>
              <a:t>여러명이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동시에 작업하는 병렬 개발 </a:t>
            </a:r>
            <a:r>
              <a:rPr lang="ko-KR" altLang="en-US" sz="1400" b="1" dirty="0" smtClean="0"/>
              <a:t>가능</a:t>
            </a:r>
            <a:r>
              <a:rPr lang="en-US" altLang="ko-KR" sz="1400" b="1" dirty="0" smtClean="0"/>
              <a:t>(branch)</a:t>
            </a:r>
          </a:p>
          <a:p>
            <a:endParaRPr lang="en-US" altLang="ko-KR" sz="1400" b="1" dirty="0" smtClean="0"/>
          </a:p>
          <a:p>
            <a:r>
              <a:rPr lang="en-US" altLang="ko-KR" sz="1400" b="1" dirty="0"/>
              <a:t> - </a:t>
            </a:r>
            <a:r>
              <a:rPr lang="ko-KR" altLang="en-US" sz="1400" b="1" dirty="0"/>
              <a:t>빠른 수행 </a:t>
            </a:r>
            <a:r>
              <a:rPr lang="ko-KR" altLang="en-US" sz="1400" b="1" dirty="0" smtClean="0"/>
              <a:t>속도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사본을 로컬에서 관리하므로 빠름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  <a:p>
            <a:endParaRPr lang="en-US" altLang="ko-KR" sz="1400" b="1" dirty="0" smtClean="0"/>
          </a:p>
          <a:p>
            <a:r>
              <a:rPr lang="en-US" altLang="ko-KR" sz="1400" b="1" dirty="0" smtClean="0"/>
              <a:t> - </a:t>
            </a:r>
            <a:r>
              <a:rPr lang="ko-KR" altLang="en-US" sz="1400" b="1" dirty="0" smtClean="0"/>
              <a:t>개발자 포트폴리오 작성 관리에 용의</a:t>
            </a:r>
            <a:r>
              <a:rPr lang="en-US" altLang="ko-KR" sz="1400" b="1" dirty="0" smtClean="0"/>
              <a:t>(GitHub)</a:t>
            </a:r>
          </a:p>
          <a:p>
            <a:endParaRPr lang="en-US" altLang="ko-KR" sz="1400" b="1" dirty="0" smtClean="0"/>
          </a:p>
          <a:p>
            <a:r>
              <a:rPr lang="en-US" altLang="ko-KR" sz="1400" b="1" dirty="0"/>
              <a:t> </a:t>
            </a:r>
            <a:r>
              <a:rPr lang="en-US" altLang="ko-KR" sz="1400" b="1" dirty="0" smtClean="0"/>
              <a:t>- </a:t>
            </a:r>
            <a:r>
              <a:rPr lang="ko-KR" altLang="en-US" sz="1400" b="1" dirty="0"/>
              <a:t>오픈 소스 </a:t>
            </a:r>
            <a:r>
              <a:rPr lang="ko-KR" altLang="en-US" sz="1400" b="1" dirty="0" smtClean="0"/>
              <a:t>활동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/>
              <a:t>컨트리뷰션</a:t>
            </a:r>
            <a:r>
              <a:rPr lang="en-US" altLang="ko-KR" sz="1400" b="1" dirty="0"/>
              <a:t>(Contribution</a:t>
            </a:r>
            <a:r>
              <a:rPr lang="en-US" altLang="ko-KR" sz="1400" b="1" dirty="0" smtClean="0"/>
              <a:t>)) </a:t>
            </a:r>
            <a:r>
              <a:rPr lang="ko-KR" altLang="en-US" sz="1400" b="1" dirty="0" smtClean="0"/>
              <a:t>가능</a:t>
            </a:r>
            <a:r>
              <a:rPr lang="en-US" altLang="ko-KR" sz="1400" b="1" dirty="0"/>
              <a:t>(GitHub)</a:t>
            </a:r>
          </a:p>
          <a:p>
            <a:endParaRPr lang="en-US" altLang="ko-KR" sz="1400" b="1" dirty="0" smtClean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159" y="1156833"/>
            <a:ext cx="3183735" cy="21273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287" y="3284214"/>
            <a:ext cx="5556541" cy="299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4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5343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 smtClean="0">
                <a:solidFill>
                  <a:schemeClr val="bg1"/>
                </a:solidFill>
              </a:rPr>
              <a:t>원격저장소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push, pull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F901BD-7EB8-2449-AD47-88EE13226230}"/>
              </a:ext>
            </a:extLst>
          </p:cNvPr>
          <p:cNvSpPr txBox="1"/>
          <p:nvPr/>
        </p:nvSpPr>
        <p:spPr>
          <a:xfrm>
            <a:off x="744113" y="1047582"/>
            <a:ext cx="3240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Github</a:t>
            </a:r>
            <a:r>
              <a:rPr kumimoji="1" lang="ko-Kore-KR" altLang="en-US" dirty="0"/>
              <a:t>에</a:t>
            </a:r>
            <a:r>
              <a:rPr kumimoji="1" lang="ko-KR" altLang="en-US" dirty="0"/>
              <a:t> 처음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할때</a:t>
            </a:r>
            <a:r>
              <a:rPr kumimoji="1" lang="ko-KR" altLang="en-US" dirty="0"/>
              <a:t> 명령어 설명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7E44FA3-3A0F-0D40-97C8-BF84B5A92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742" y="1472533"/>
            <a:ext cx="4927964" cy="47778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B288ED-8A13-5046-82A0-D77A779D05D5}"/>
              </a:ext>
            </a:extLst>
          </p:cNvPr>
          <p:cNvSpPr txBox="1"/>
          <p:nvPr/>
        </p:nvSpPr>
        <p:spPr>
          <a:xfrm>
            <a:off x="4905372" y="4239301"/>
            <a:ext cx="680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예전엔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master</a:t>
            </a:r>
            <a:r>
              <a:rPr kumimoji="1" lang="ko-KR" altLang="en-US" dirty="0"/>
              <a:t>였으나 최근 </a:t>
            </a:r>
            <a:r>
              <a:rPr kumimoji="1" lang="en-US" altLang="ko-KR" dirty="0" err="1"/>
              <a:t>github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main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변경을 권장함</a:t>
            </a:r>
            <a:r>
              <a:rPr kumimoji="1" lang="en-US" altLang="ko-KR" dirty="0"/>
              <a:t>(</a:t>
            </a:r>
            <a:r>
              <a:rPr kumimoji="1" lang="ko-KR" altLang="en-US" dirty="0"/>
              <a:t>인종차별 문제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0635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5343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 smtClean="0">
                <a:solidFill>
                  <a:schemeClr val="bg1"/>
                </a:solidFill>
              </a:rPr>
              <a:t>원격저장소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push, pull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32C520-6C5D-E94E-8884-7EA5D5912256}"/>
              </a:ext>
            </a:extLst>
          </p:cNvPr>
          <p:cNvSpPr txBox="1"/>
          <p:nvPr/>
        </p:nvSpPr>
        <p:spPr>
          <a:xfrm>
            <a:off x="2700897" y="121347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협업 시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355B4FA-C737-F44B-872B-5487E93C4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743" y="1213475"/>
            <a:ext cx="2824558" cy="49046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1597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4233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 smtClean="0">
                <a:solidFill>
                  <a:schemeClr val="bg1"/>
                </a:solidFill>
              </a:rPr>
              <a:t>원격저장소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clone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E1A9E0-A40B-8A41-AA96-4A6B64EE650E}"/>
              </a:ext>
            </a:extLst>
          </p:cNvPr>
          <p:cNvSpPr txBox="1"/>
          <p:nvPr/>
        </p:nvSpPr>
        <p:spPr>
          <a:xfrm>
            <a:off x="968736" y="1219437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Github</a:t>
            </a:r>
            <a:r>
              <a:rPr kumimoji="1" lang="ko-KR" altLang="en-US" dirty="0"/>
              <a:t>에서 프로젝트 </a:t>
            </a:r>
            <a:r>
              <a:rPr kumimoji="1" lang="en-US" altLang="ko-KR" dirty="0" err="1"/>
              <a:t>checkOut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D82683-EBA0-6A49-A429-32C7988AC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36" y="1715137"/>
            <a:ext cx="8820517" cy="43888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8997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</a:rPr>
              <a:t>기타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2660A2-7533-BC4E-8B86-4FBB429C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88" y="1435680"/>
            <a:ext cx="5509912" cy="47043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B71C53-8C51-164A-A320-7B2854B91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875" y="1085632"/>
            <a:ext cx="3581400" cy="4800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2383C6-0241-8D46-A44F-5FC4AB071A26}"/>
              </a:ext>
            </a:extLst>
          </p:cNvPr>
          <p:cNvSpPr txBox="1"/>
          <p:nvPr/>
        </p:nvSpPr>
        <p:spPr>
          <a:xfrm>
            <a:off x="596818" y="900966"/>
            <a:ext cx="382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 Git commit </a:t>
            </a:r>
            <a:r>
              <a:rPr kumimoji="1" lang="ko-KR" altLang="en-US" dirty="0"/>
              <a:t>코멘트 작성 방법</a:t>
            </a:r>
            <a:r>
              <a:rPr kumimoji="1" lang="en-US" altLang="ko-KR" dirty="0"/>
              <a:t>(</a:t>
            </a:r>
            <a:r>
              <a:rPr kumimoji="1" lang="ko-KR" altLang="en-US" dirty="0"/>
              <a:t>권장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6099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</a:rPr>
              <a:t>기타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0EC004-6936-0C41-9BEB-BE068804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96" y="1790426"/>
            <a:ext cx="5307504" cy="21539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8C6719-973F-374D-BA94-FA845E381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96" y="3944327"/>
            <a:ext cx="6205760" cy="24945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268FFC-587C-7945-81F7-9B49B843673A}"/>
              </a:ext>
            </a:extLst>
          </p:cNvPr>
          <p:cNvSpPr txBox="1"/>
          <p:nvPr/>
        </p:nvSpPr>
        <p:spPr>
          <a:xfrm>
            <a:off x="597996" y="1028481"/>
            <a:ext cx="4312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 Hunk add</a:t>
            </a:r>
            <a:endParaRPr kumimoji="1" lang="en-US" altLang="ko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-dive/7-2/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0319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</a:rPr>
              <a:t>기타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19851-25DC-7746-8630-A8AE9DB14F3B}"/>
              </a:ext>
            </a:extLst>
          </p:cNvPr>
          <p:cNvSpPr txBox="1"/>
          <p:nvPr/>
        </p:nvSpPr>
        <p:spPr>
          <a:xfrm>
            <a:off x="532962" y="1025196"/>
            <a:ext cx="4312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 Stash(</a:t>
            </a:r>
            <a:r>
              <a:rPr kumimoji="1" lang="ko-KR" altLang="en-US" dirty="0" err="1"/>
              <a:t>스테시</a:t>
            </a:r>
            <a:r>
              <a:rPr kumimoji="1" lang="en-US" altLang="ko-KR" dirty="0"/>
              <a:t>) 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-dive/7-3/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49B16D-626A-934E-B1F2-E1ACC2B2A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63" y="1886826"/>
            <a:ext cx="3461930" cy="14060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BBDE28-014E-3B49-948F-17E364D6F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62" y="3356239"/>
            <a:ext cx="3404038" cy="1117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0E8E07-BF72-334C-AF67-314C80F66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776" y="1839963"/>
            <a:ext cx="5006492" cy="44512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E80EB0C-2F09-B343-81D7-6D48225F0F07}"/>
              </a:ext>
            </a:extLst>
          </p:cNvPr>
          <p:cNvGrpSpPr/>
          <p:nvPr/>
        </p:nvGrpSpPr>
        <p:grpSpPr>
          <a:xfrm>
            <a:off x="532962" y="4645900"/>
            <a:ext cx="3881487" cy="1645309"/>
            <a:chOff x="541989" y="4929132"/>
            <a:chExt cx="4570485" cy="18669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05D2735-A445-924A-ACF2-0CF7D398E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518" y="4929132"/>
              <a:ext cx="4538956" cy="186690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2D3864-F2D8-2C46-8F4D-225E3DB3FD82}"/>
                </a:ext>
              </a:extLst>
            </p:cNvPr>
            <p:cNvSpPr/>
            <p:nvPr/>
          </p:nvSpPr>
          <p:spPr>
            <a:xfrm>
              <a:off x="541989" y="4929132"/>
              <a:ext cx="4538956" cy="18669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299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</a:rPr>
              <a:t>기타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B980D7-3E38-714A-B5E8-6976398E4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62" y="1736483"/>
            <a:ext cx="4909493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3E49E9-A428-1542-A556-81C994F8D1CC}"/>
              </a:ext>
            </a:extLst>
          </p:cNvPr>
          <p:cNvSpPr txBox="1"/>
          <p:nvPr/>
        </p:nvSpPr>
        <p:spPr>
          <a:xfrm>
            <a:off x="609162" y="911476"/>
            <a:ext cx="4312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 Commit </a:t>
            </a:r>
            <a:r>
              <a:rPr kumimoji="1" lang="ko-KR" altLang="en-US" dirty="0"/>
              <a:t>수정하기</a:t>
            </a:r>
            <a:endParaRPr kumimoji="1" lang="en-US" altLang="ko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-dive/7-5/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624FD8-66F3-3B46-9462-C785B69D187C}"/>
              </a:ext>
            </a:extLst>
          </p:cNvPr>
          <p:cNvSpPr txBox="1"/>
          <p:nvPr/>
        </p:nvSpPr>
        <p:spPr>
          <a:xfrm>
            <a:off x="6095562" y="900966"/>
            <a:ext cx="4312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* 관리 되지 않는 파일 삭제하기</a:t>
            </a:r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-dive/8-1/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520C9EF-61D3-624D-8ECD-916A8C923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62" y="1560499"/>
            <a:ext cx="4399494" cy="42106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5FCDF1-872F-BB40-B894-D1C92823F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762" y="5754370"/>
            <a:ext cx="3365500" cy="50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51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</a:rPr>
              <a:t>기타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6032807-003A-B248-9F76-B2432BCCD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64" y="2071407"/>
            <a:ext cx="3772936" cy="40826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6968E8-7BFA-B046-A38A-ADDBCBE4D22A}"/>
              </a:ext>
            </a:extLst>
          </p:cNvPr>
          <p:cNvSpPr txBox="1"/>
          <p:nvPr/>
        </p:nvSpPr>
        <p:spPr>
          <a:xfrm>
            <a:off x="647262" y="1040929"/>
            <a:ext cx="4312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 </a:t>
            </a:r>
            <a:r>
              <a:rPr kumimoji="1" lang="ko-KR" altLang="en-US" dirty="0"/>
              <a:t>커밋하지 않은 변경사항 되돌리기</a:t>
            </a:r>
            <a:endParaRPr kumimoji="1" lang="en-US" altLang="ko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</a:t>
            </a:r>
            <a:r>
              <a:rPr kumimoji="1" lang="en-US" altLang="ko-KR" dirty="0"/>
              <a:t>8-2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5F428-45E3-5845-B711-A0AC9454B2BB}"/>
              </a:ext>
            </a:extLst>
          </p:cNvPr>
          <p:cNvSpPr txBox="1"/>
          <p:nvPr/>
        </p:nvSpPr>
        <p:spPr>
          <a:xfrm>
            <a:off x="5939221" y="1040928"/>
            <a:ext cx="4312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 </a:t>
            </a:r>
            <a:r>
              <a:rPr kumimoji="1" lang="ko-KR" altLang="en-US" dirty="0"/>
              <a:t>원하는 버전으로 체크아웃</a:t>
            </a:r>
            <a:endParaRPr kumimoji="1" lang="en-US" altLang="ko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</a:t>
            </a:r>
            <a:r>
              <a:rPr kumimoji="1" lang="en-US" altLang="ko-KR" dirty="0"/>
              <a:t>9-1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2A6A82-1642-1C43-ACB0-FD8C57960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056" y="1687259"/>
            <a:ext cx="3581400" cy="2044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409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</a:rPr>
              <a:t>기타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E3E3FA-3DB9-5942-9CCD-EA927BC5A282}"/>
              </a:ext>
            </a:extLst>
          </p:cNvPr>
          <p:cNvSpPr txBox="1"/>
          <p:nvPr/>
        </p:nvSpPr>
        <p:spPr>
          <a:xfrm>
            <a:off x="534412" y="1010473"/>
            <a:ext cx="4523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r>
              <a:rPr kumimoji="1" lang="ko-Kore-KR" altLang="en-US" dirty="0"/>
              <a:t>다른가지의</a:t>
            </a:r>
            <a:r>
              <a:rPr kumimoji="1" lang="ko-KR" altLang="en-US" dirty="0"/>
              <a:t> 잔가지만 가져오기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체리커밋</a:t>
            </a:r>
            <a:r>
              <a:rPr kumimoji="1" lang="en-US" altLang="ko-KR" dirty="0"/>
              <a:t>)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</a:t>
            </a:r>
            <a:r>
              <a:rPr kumimoji="1" lang="en-US" altLang="ko-KR" dirty="0"/>
              <a:t>10-2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D1EE34-9138-604A-8747-513CB2C3D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74" y="2463271"/>
            <a:ext cx="3857296" cy="2197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2FA6F9-DE3E-4F43-A708-C2F1E8D25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337" y="2291881"/>
            <a:ext cx="4310993" cy="25404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926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</a:rPr>
              <a:t>기타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0842A-3483-304E-8CFD-5D020D4A1F29}"/>
              </a:ext>
            </a:extLst>
          </p:cNvPr>
          <p:cNvSpPr txBox="1"/>
          <p:nvPr/>
        </p:nvSpPr>
        <p:spPr>
          <a:xfrm>
            <a:off x="698062" y="1243818"/>
            <a:ext cx="4429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*diff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</a:t>
            </a:r>
            <a:r>
              <a:rPr kumimoji="1" lang="en-US" altLang="ko-KR" dirty="0"/>
              <a:t>11-2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741891-59D5-564B-91E6-987BCAA5A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62" y="2050979"/>
            <a:ext cx="4705732" cy="37440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32B437-952E-6544-8E3E-D983EF59A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669" y="2334757"/>
            <a:ext cx="5124411" cy="29667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197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1306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 smtClean="0">
                <a:solidFill>
                  <a:schemeClr val="bg1"/>
                </a:solidFill>
              </a:rPr>
              <a:t>Git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 ?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33689" y="1508929"/>
            <a:ext cx="10908143" cy="4929970"/>
            <a:chOff x="689552" y="1252056"/>
            <a:chExt cx="10908143" cy="492997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52" y="1252056"/>
              <a:ext cx="10908143" cy="4929970"/>
            </a:xfrm>
            <a:prstGeom prst="rect">
              <a:avLst/>
            </a:prstGeom>
          </p:spPr>
        </p:pic>
        <p:sp>
          <p:nvSpPr>
            <p:cNvPr id="5" name="오른쪽 화살표 4"/>
            <p:cNvSpPr/>
            <p:nvPr/>
          </p:nvSpPr>
          <p:spPr>
            <a:xfrm>
              <a:off x="2896126" y="4405745"/>
              <a:ext cx="1163921" cy="685800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① </a:t>
              </a:r>
              <a:r>
                <a:rPr lang="en-US" altLang="ko-KR" dirty="0" smtClean="0"/>
                <a:t>add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440947" y="4499263"/>
              <a:ext cx="810492" cy="592282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Ds.txt</a:t>
              </a:r>
              <a:endParaRPr lang="ko-KR" altLang="en-US" dirty="0"/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5201546" y="4405745"/>
              <a:ext cx="1493766" cy="685800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② </a:t>
              </a:r>
              <a:r>
                <a:rPr lang="en-US" altLang="ko-KR" dirty="0" smtClean="0"/>
                <a:t>commit</a:t>
              </a:r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246303" y="4452504"/>
              <a:ext cx="810492" cy="5922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Ds.txt</a:t>
              </a:r>
              <a:endParaRPr lang="ko-KR" altLang="en-US" dirty="0"/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8316493" y="3717041"/>
              <a:ext cx="1493766" cy="685800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③ </a:t>
              </a:r>
              <a:r>
                <a:rPr lang="en-US" altLang="ko-KR" dirty="0" smtClean="0"/>
                <a:t>push</a:t>
              </a:r>
              <a:endParaRPr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844828" y="900966"/>
            <a:ext cx="4434160" cy="1540898"/>
            <a:chOff x="4844828" y="900966"/>
            <a:chExt cx="4434160" cy="154089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4828" y="900966"/>
              <a:ext cx="3825510" cy="154089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1" name="직사각형 10"/>
            <p:cNvSpPr/>
            <p:nvPr/>
          </p:nvSpPr>
          <p:spPr>
            <a:xfrm>
              <a:off x="6581711" y="970320"/>
              <a:ext cx="26972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https://git-scm.com/doc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757583" y="2129873"/>
              <a:ext cx="898445" cy="1662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오른쪽 화살표 22"/>
          <p:cNvSpPr/>
          <p:nvPr/>
        </p:nvSpPr>
        <p:spPr>
          <a:xfrm flipH="1">
            <a:off x="8093537" y="5667819"/>
            <a:ext cx="1560859" cy="68580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④ </a:t>
            </a:r>
            <a:r>
              <a:rPr lang="en-US" altLang="ko-KR" dirty="0" smtClean="0"/>
              <a:t>fetch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203752" y="4623439"/>
            <a:ext cx="1340428" cy="1080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 flipH="1">
            <a:off x="2740263" y="6138639"/>
            <a:ext cx="6914132" cy="68580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⑤ </a:t>
            </a:r>
            <a:r>
              <a:rPr lang="en-US" altLang="ko-KR" dirty="0" smtClean="0"/>
              <a:t>pull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85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</a:rPr>
              <a:t>기타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46885-46BF-B54A-9CDA-8E99DE19545A}"/>
              </a:ext>
            </a:extLst>
          </p:cNvPr>
          <p:cNvSpPr txBox="1"/>
          <p:nvPr/>
        </p:nvSpPr>
        <p:spPr>
          <a:xfrm>
            <a:off x="672662" y="982005"/>
            <a:ext cx="4429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r>
              <a:rPr kumimoji="1" lang="ko-KR" altLang="en-US" dirty="0"/>
              <a:t>코드를 수정한 사람이 누구인지</a:t>
            </a:r>
            <a:endParaRPr kumimoji="1" lang="en-US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</a:t>
            </a:r>
            <a:r>
              <a:rPr kumimoji="1" lang="en-US" altLang="ko-KR" dirty="0"/>
              <a:t>11-2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BEA44A-6171-3C46-9565-F08DC2CAD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02" y="1727199"/>
            <a:ext cx="7454900" cy="4711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726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</a:rPr>
              <a:t>기타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348E74-ACE9-1D40-95A1-EFF8BBCF1057}"/>
              </a:ext>
            </a:extLst>
          </p:cNvPr>
          <p:cNvSpPr txBox="1"/>
          <p:nvPr/>
        </p:nvSpPr>
        <p:spPr>
          <a:xfrm>
            <a:off x="596462" y="1160352"/>
            <a:ext cx="4429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r>
              <a:rPr kumimoji="1" lang="ko-KR" altLang="en-US" dirty="0"/>
              <a:t>오류가 발생한 시점 찾아내기</a:t>
            </a:r>
            <a:endParaRPr kumimoji="1" lang="en-US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www.yalco.kr</a:t>
            </a:r>
            <a:r>
              <a:rPr kumimoji="1" lang="en" altLang="ko-Kore-KR" dirty="0"/>
              <a:t>/@git-</a:t>
            </a:r>
            <a:r>
              <a:rPr kumimoji="1" lang="en" altLang="ko-Kore-KR" dirty="0" err="1"/>
              <a:t>github</a:t>
            </a:r>
            <a:r>
              <a:rPr kumimoji="1" lang="en" altLang="ko-Kore-KR" dirty="0"/>
              <a:t>-dive/</a:t>
            </a:r>
            <a:r>
              <a:rPr kumimoji="1" lang="en-US" altLang="ko-KR" dirty="0"/>
              <a:t>11-4</a:t>
            </a:r>
            <a:r>
              <a:rPr kumimoji="1" lang="en" altLang="ko-Kore-KR" dirty="0"/>
              <a:t>/</a:t>
            </a: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E30D97D-357E-DF4D-948C-7897CA7DA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86" y="1806683"/>
            <a:ext cx="3763656" cy="36418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4A04C2-39A5-7843-8D49-67238A87F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129" y="1806683"/>
            <a:ext cx="5514101" cy="46322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467000-614E-9E49-A7B8-B36F10EC5568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4486242" y="3627600"/>
            <a:ext cx="1346887" cy="495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51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</a:rPr>
              <a:t>기타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10F5B1-8E75-BA44-9664-5D5F2DF159A8}"/>
              </a:ext>
            </a:extLst>
          </p:cNvPr>
          <p:cNvSpPr txBox="1"/>
          <p:nvPr/>
        </p:nvSpPr>
        <p:spPr>
          <a:xfrm>
            <a:off x="408288" y="1035653"/>
            <a:ext cx="108362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r>
              <a:rPr kumimoji="1" lang="en-US" altLang="ko-Kore-KR" dirty="0" err="1"/>
              <a:t>github</a:t>
            </a:r>
            <a:r>
              <a:rPr kumimoji="1" lang="ko-KR" altLang="en-US" dirty="0"/>
              <a:t> 추가 팁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octoTree</a:t>
            </a:r>
            <a:r>
              <a:rPr kumimoji="1" lang="en-US" altLang="ko-KR" dirty="0"/>
              <a:t> -&gt; </a:t>
            </a:r>
            <a:r>
              <a:rPr kumimoji="1" lang="ko-KR" altLang="en-US" dirty="0"/>
              <a:t>크롬 확장 프로그램</a:t>
            </a:r>
            <a:endParaRPr kumimoji="1" lang="en-US" altLang="ko-KR" dirty="0"/>
          </a:p>
          <a:p>
            <a:r>
              <a:rPr kumimoji="1" lang="en-US" altLang="ko-KR" dirty="0">
                <a:hlinkClick r:id="rId3"/>
              </a:rPr>
              <a:t>https://chrome.google.com/webstore/detail/octotree-github-code-tree/bkhaagjahfmjljalopjnoealnfndnagc?hl=ko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ore-KR" dirty="0"/>
              <a:t> - GitHub CLI</a:t>
            </a:r>
          </a:p>
          <a:p>
            <a:endParaRPr kumimoji="1" lang="en" altLang="ko-Kore-KR" dirty="0"/>
          </a:p>
          <a:p>
            <a:r>
              <a:rPr kumimoji="1" lang="en" altLang="ko-Kore-KR" b="1" dirty="0"/>
              <a:t>https://</a:t>
            </a:r>
            <a:r>
              <a:rPr kumimoji="1" lang="en" altLang="ko-Kore-KR" b="1" dirty="0" err="1"/>
              <a:t>www.yalco.kr</a:t>
            </a:r>
            <a:r>
              <a:rPr kumimoji="1" lang="en" altLang="ko-Kore-KR" b="1" dirty="0"/>
              <a:t>/@git-</a:t>
            </a:r>
            <a:r>
              <a:rPr kumimoji="1" lang="en" altLang="ko-Kore-KR" b="1" dirty="0" err="1"/>
              <a:t>github</a:t>
            </a:r>
            <a:r>
              <a:rPr kumimoji="1" lang="en" altLang="ko-Kore-KR" b="1" dirty="0"/>
              <a:t>-dive/</a:t>
            </a:r>
            <a:r>
              <a:rPr kumimoji="1" lang="en-US" altLang="ko-KR" b="1" dirty="0"/>
              <a:t>14-1</a:t>
            </a:r>
            <a:r>
              <a:rPr kumimoji="1" lang="en" altLang="ko-Kore-KR" b="1" dirty="0"/>
              <a:t>/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10F5B1-8E75-BA44-9664-5D5F2DF159A8}"/>
              </a:ext>
            </a:extLst>
          </p:cNvPr>
          <p:cNvSpPr txBox="1"/>
          <p:nvPr/>
        </p:nvSpPr>
        <p:spPr>
          <a:xfrm>
            <a:off x="400050" y="4214278"/>
            <a:ext cx="598990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 smtClean="0"/>
              <a:t>Git</a:t>
            </a:r>
            <a:r>
              <a:rPr kumimoji="1" lang="en-US" altLang="ko-Kore-KR" dirty="0" smtClean="0"/>
              <a:t> </a:t>
            </a:r>
            <a:r>
              <a:rPr kumimoji="1" lang="ko-KR" altLang="en-US" dirty="0" smtClean="0"/>
              <a:t>설명 </a:t>
            </a:r>
            <a:endParaRPr kumimoji="1" lang="en-US" altLang="ko-KR" dirty="0" smtClean="0"/>
          </a:p>
          <a:p>
            <a:r>
              <a:rPr kumimoji="1" lang="en-US" altLang="ko-KR" dirty="0" smtClean="0"/>
              <a:t>   - (</a:t>
            </a:r>
            <a:r>
              <a:rPr kumimoji="1" lang="en-US" altLang="ko-KR" dirty="0" err="1" smtClean="0"/>
              <a:t>youtube</a:t>
            </a:r>
            <a:r>
              <a:rPr kumimoji="1" lang="en-US" altLang="ko-KR" dirty="0" smtClean="0"/>
              <a:t>) </a:t>
            </a:r>
            <a:r>
              <a:rPr kumimoji="1" lang="ko-KR" altLang="en-US" dirty="0" err="1" smtClean="0"/>
              <a:t>드림코딩</a:t>
            </a:r>
            <a:r>
              <a:rPr kumimoji="1" lang="ko-KR" altLang="en-US" dirty="0"/>
              <a:t> </a:t>
            </a:r>
            <a:r>
              <a:rPr kumimoji="1" lang="en-US" altLang="ko-KR" dirty="0">
                <a:hlinkClick r:id="rId4"/>
              </a:rPr>
              <a:t>https://</a:t>
            </a:r>
            <a:r>
              <a:rPr kumimoji="1" lang="en-US" altLang="ko-KR" dirty="0" smtClean="0">
                <a:hlinkClick r:id="rId4"/>
              </a:rPr>
              <a:t>youtu.be/Z9dvM7qgN9s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ore-KR" dirty="0"/>
              <a:t> - </a:t>
            </a:r>
            <a:r>
              <a:rPr kumimoji="1" lang="en-US" altLang="ko-Kore-KR" dirty="0" err="1" smtClean="0"/>
              <a:t>git</a:t>
            </a:r>
            <a:r>
              <a:rPr kumimoji="1" lang="en-US" altLang="ko-Kore-KR" dirty="0" smtClean="0"/>
              <a:t> </a:t>
            </a:r>
            <a:r>
              <a:rPr kumimoji="1" lang="ko-KR" altLang="en-US" dirty="0" smtClean="0"/>
              <a:t>강의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dirty="0" smtClean="0"/>
              <a:t>   - 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youtube</a:t>
            </a:r>
            <a:r>
              <a:rPr kumimoji="1" lang="en-US" altLang="ko-KR" dirty="0" smtClean="0"/>
              <a:t>) </a:t>
            </a:r>
            <a:r>
              <a:rPr kumimoji="1" lang="ko-KR" altLang="en-US" dirty="0" err="1" smtClean="0"/>
              <a:t>얄코</a:t>
            </a:r>
            <a:r>
              <a:rPr kumimoji="1" lang="ko-KR" altLang="en-US" dirty="0" smtClean="0"/>
              <a:t> </a:t>
            </a:r>
            <a:r>
              <a:rPr kumimoji="1" lang="en-US" altLang="ko-KR" dirty="0">
                <a:hlinkClick r:id="rId5"/>
              </a:rPr>
              <a:t>https://</a:t>
            </a:r>
            <a:r>
              <a:rPr kumimoji="1" lang="en-US" altLang="ko-KR" dirty="0" smtClean="0">
                <a:hlinkClick r:id="rId5"/>
              </a:rPr>
              <a:t>youtu.be/1I3hMwQU6GU</a:t>
            </a:r>
            <a:endParaRPr kumimoji="1" lang="en" altLang="ko-KR" dirty="0"/>
          </a:p>
          <a:p>
            <a:r>
              <a:rPr kumimoji="1" lang="en" altLang="ko-Kore-KR" dirty="0"/>
              <a:t> </a:t>
            </a:r>
            <a:r>
              <a:rPr kumimoji="1" lang="en" altLang="ko-Kore-KR" dirty="0" smtClean="0"/>
              <a:t>     -&gt; </a:t>
            </a:r>
            <a:r>
              <a:rPr kumimoji="1" lang="ko-KR" altLang="en-US" dirty="0" smtClean="0"/>
              <a:t>무료 강의 이후 심화는 유료임</a:t>
            </a:r>
            <a:r>
              <a:rPr kumimoji="1" lang="en-US" altLang="ko-KR" dirty="0" smtClean="0"/>
              <a:t>(</a:t>
            </a:r>
            <a:r>
              <a:rPr kumimoji="1" lang="ko-KR" altLang="en-US" dirty="0" err="1" smtClean="0"/>
              <a:t>인프런</a:t>
            </a:r>
            <a:r>
              <a:rPr kumimoji="1"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024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5193759" y="3125469"/>
            <a:ext cx="1845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- 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끝 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- 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408288" y="1021223"/>
            <a:ext cx="2875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실제 통신 과정 </a:t>
            </a:r>
            <a:r>
              <a:rPr lang="en-US" altLang="ko-KR" sz="2400" b="1" dirty="0" smtClean="0"/>
              <a:t>- </a:t>
            </a:r>
            <a:r>
              <a:rPr lang="ko-KR" altLang="en-US" sz="2400" b="1" dirty="0" smtClean="0"/>
              <a:t>⑤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61646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1306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 smtClean="0">
                <a:solidFill>
                  <a:schemeClr val="bg1"/>
                </a:solidFill>
              </a:rPr>
              <a:t>Git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 ?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74" y="1069683"/>
            <a:ext cx="9563495" cy="52004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26126" y="3356264"/>
            <a:ext cx="5444837" cy="12884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0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https://git-scm.com/downloads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1306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 smtClean="0">
                <a:solidFill>
                  <a:schemeClr val="bg1"/>
                </a:solidFill>
              </a:rPr>
              <a:t>Git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 ?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663" y="900966"/>
            <a:ext cx="2231231" cy="11130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483494" y="1062533"/>
            <a:ext cx="2920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● </a:t>
            </a:r>
            <a:r>
              <a:rPr lang="en-US" altLang="ko-KR" sz="1400" b="1" dirty="0" err="1" smtClean="0"/>
              <a:t>git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다운로드</a:t>
            </a:r>
            <a:endParaRPr lang="en-US" altLang="ko-KR" sz="1400" b="1" dirty="0" smtClean="0"/>
          </a:p>
          <a:p>
            <a:r>
              <a:rPr lang="en-US" altLang="ko-KR" sz="1400" b="1" dirty="0"/>
              <a:t> - </a:t>
            </a:r>
            <a:r>
              <a:rPr lang="ko-KR" altLang="en-US" sz="1400" dirty="0"/>
              <a:t>https://git-scm.com/downloads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483494" y="1642340"/>
            <a:ext cx="3317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● </a:t>
            </a:r>
            <a:r>
              <a:rPr lang="en-US" altLang="ko-KR" sz="1400" b="1" dirty="0" err="1" smtClean="0"/>
              <a:t>git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Gui</a:t>
            </a:r>
            <a:r>
              <a:rPr lang="en-US" altLang="ko-KR" sz="1400" b="1" dirty="0" smtClean="0"/>
              <a:t> Tool(</a:t>
            </a:r>
            <a:r>
              <a:rPr lang="en-US" altLang="ko-KR" sz="1400" b="1" dirty="0" err="1" smtClean="0"/>
              <a:t>sourceTree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다운로드</a:t>
            </a:r>
            <a:endParaRPr lang="en-US" altLang="ko-KR" sz="1400" b="1" dirty="0" smtClean="0"/>
          </a:p>
          <a:p>
            <a:r>
              <a:rPr lang="en-US" altLang="ko-KR" sz="1400" b="1" dirty="0"/>
              <a:t> - </a:t>
            </a:r>
            <a:r>
              <a:rPr lang="en-US" altLang="ko-KR" sz="1400" dirty="0"/>
              <a:t>https://www.sourcetreeapp.com/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71" y="2276969"/>
            <a:ext cx="3564142" cy="17484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824" y="2354394"/>
            <a:ext cx="3228023" cy="16343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208824" y="1970262"/>
            <a:ext cx="197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desktop</a:t>
            </a:r>
          </a:p>
        </p:txBody>
      </p:sp>
      <p:sp>
        <p:nvSpPr>
          <p:cNvPr id="15" name="갈매기형 수장 14"/>
          <p:cNvSpPr/>
          <p:nvPr/>
        </p:nvSpPr>
        <p:spPr>
          <a:xfrm>
            <a:off x="4436264" y="2616331"/>
            <a:ext cx="636508" cy="10494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566622" y="4327322"/>
            <a:ext cx="51025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● </a:t>
            </a:r>
            <a:r>
              <a:rPr lang="en-US" altLang="ko-KR" sz="1400" b="1" dirty="0" err="1" smtClean="0"/>
              <a:t>cmdTool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다운로드</a:t>
            </a:r>
            <a:endParaRPr lang="en-US" altLang="ko-KR" sz="1400" b="1" dirty="0" smtClean="0"/>
          </a:p>
          <a:p>
            <a:r>
              <a:rPr lang="en-US" altLang="ko-KR" sz="1400" b="1" dirty="0"/>
              <a:t> </a:t>
            </a:r>
            <a:r>
              <a:rPr lang="en-US" altLang="ko-KR" sz="1400" b="1" dirty="0" smtClean="0"/>
              <a:t>- </a:t>
            </a:r>
            <a:r>
              <a:rPr lang="ko-KR" altLang="en-US" sz="1400" b="1" dirty="0" smtClean="0"/>
              <a:t>맥</a:t>
            </a:r>
            <a:r>
              <a:rPr lang="en-US" altLang="ko-KR" sz="1400" b="1" dirty="0" smtClean="0"/>
              <a:t>(iterm2) : </a:t>
            </a:r>
            <a:r>
              <a:rPr lang="en-US" altLang="ko-KR" sz="1400" dirty="0">
                <a:hlinkClick r:id="rId6"/>
              </a:rPr>
              <a:t>https://iterm2.com</a:t>
            </a:r>
            <a:r>
              <a:rPr lang="en-US" altLang="ko-KR" sz="1400" dirty="0" smtClean="0">
                <a:hlinkClick r:id="rId6"/>
              </a:rPr>
              <a:t>/</a:t>
            </a:r>
            <a:endParaRPr lang="en-US" altLang="ko-KR" sz="1400" dirty="0" smtClean="0"/>
          </a:p>
          <a:p>
            <a:r>
              <a:rPr lang="en-US" altLang="ko-KR" sz="1400" dirty="0" smtClean="0"/>
              <a:t> - windows : </a:t>
            </a:r>
            <a:r>
              <a:rPr lang="en-US" altLang="ko-KR" sz="1400" dirty="0" err="1" smtClean="0"/>
              <a:t>Git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Bash(</a:t>
            </a:r>
            <a:r>
              <a:rPr lang="en-US" altLang="ko-KR" sz="1400" dirty="0" err="1" smtClean="0"/>
              <a:t>git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기본</a:t>
            </a:r>
            <a:r>
              <a:rPr lang="en-US" altLang="ko-KR" sz="1400" dirty="0" smtClean="0"/>
              <a:t>) or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cmder</a:t>
            </a:r>
            <a:r>
              <a:rPr lang="en-US" altLang="ko-KR" sz="1400" dirty="0"/>
              <a:t>(https://cmder.app/)</a:t>
            </a:r>
          </a:p>
        </p:txBody>
      </p:sp>
    </p:spTree>
    <p:extLst>
      <p:ext uri="{BB962C8B-B14F-4D97-AF65-F5344CB8AC3E}">
        <p14:creationId xmlns:p14="http://schemas.microsoft.com/office/powerpoint/2010/main" val="194407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26358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 smtClean="0">
                <a:solidFill>
                  <a:schemeClr val="bg1"/>
                </a:solidFill>
              </a:rPr>
              <a:t>Svn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 vs </a:t>
            </a:r>
            <a:r>
              <a:rPr lang="en-US" altLang="ko-KR" sz="4000" b="1" dirty="0" err="1" smtClean="0">
                <a:solidFill>
                  <a:schemeClr val="bg1"/>
                </a:solidFill>
              </a:rPr>
              <a:t>Git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660" y="4987761"/>
            <a:ext cx="3588543" cy="12572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967" y="4987762"/>
            <a:ext cx="3699253" cy="12572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789" y="1208746"/>
            <a:ext cx="6590921" cy="358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6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8115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</a:rPr>
              <a:t>Master, Branch, </a:t>
            </a:r>
            <a:r>
              <a:rPr lang="en-US" altLang="ko-KR" sz="4000" b="1" dirty="0">
                <a:solidFill>
                  <a:schemeClr val="bg1"/>
                </a:solidFill>
              </a:rPr>
              <a:t>P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ush &amp; Merge ?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530172" y="1085632"/>
            <a:ext cx="4227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● </a:t>
            </a:r>
            <a:r>
              <a:rPr lang="en-US" altLang="ko-KR" sz="1400" b="1" dirty="0" smtClean="0"/>
              <a:t>Master</a:t>
            </a:r>
          </a:p>
          <a:p>
            <a:r>
              <a:rPr lang="en-US" altLang="ko-KR" sz="1400" b="1" dirty="0"/>
              <a:t> </a:t>
            </a:r>
            <a:r>
              <a:rPr lang="en-US" altLang="ko-KR" sz="1400" b="1" dirty="0" smtClean="0"/>
              <a:t>  - </a:t>
            </a:r>
            <a:r>
              <a:rPr lang="ko-KR" altLang="en-US" sz="1400" b="1" dirty="0" smtClean="0"/>
              <a:t>처음 저장소를 만들면 생성되는 기준 </a:t>
            </a:r>
            <a:r>
              <a:rPr lang="en-US" altLang="ko-KR" sz="1400" b="1" dirty="0" smtClean="0"/>
              <a:t>Branch</a:t>
            </a:r>
            <a:r>
              <a:rPr lang="ko-KR" altLang="en-US" sz="1400" b="1" dirty="0" smtClean="0"/>
              <a:t> </a:t>
            </a: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71" y="1608852"/>
            <a:ext cx="4367753" cy="14303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49" y="3747069"/>
            <a:ext cx="4243576" cy="2544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530172" y="3391323"/>
            <a:ext cx="3871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● </a:t>
            </a:r>
            <a:r>
              <a:rPr lang="en-US" altLang="ko-KR" sz="1400" b="1" dirty="0" smtClean="0"/>
              <a:t>Branch</a:t>
            </a:r>
          </a:p>
          <a:p>
            <a:r>
              <a:rPr lang="en-US" altLang="ko-KR" sz="1400" b="1" dirty="0"/>
              <a:t> </a:t>
            </a:r>
            <a:r>
              <a:rPr lang="en-US" altLang="ko-KR" sz="1400" b="1" dirty="0" smtClean="0"/>
              <a:t>  - </a:t>
            </a:r>
            <a:r>
              <a:rPr lang="ko-KR" altLang="en-US" sz="1400" b="1" dirty="0" smtClean="0"/>
              <a:t>독립적인 작업을 위해 </a:t>
            </a:r>
            <a:r>
              <a:rPr lang="en-US" altLang="ko-KR" sz="1400" b="1" dirty="0" smtClean="0"/>
              <a:t>Branch(</a:t>
            </a:r>
            <a:r>
              <a:rPr lang="ko-KR" altLang="en-US" sz="1400" b="1" dirty="0" smtClean="0"/>
              <a:t>가지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생성</a:t>
            </a:r>
            <a:endParaRPr lang="en-US" altLang="ko-KR" sz="1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656" y="1816345"/>
            <a:ext cx="5109779" cy="41963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6660314" y="1204285"/>
            <a:ext cx="3324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● </a:t>
            </a:r>
            <a:r>
              <a:rPr lang="en-US" altLang="ko-KR" sz="1400" b="1" dirty="0" smtClean="0"/>
              <a:t>push &amp; Merge</a:t>
            </a:r>
          </a:p>
          <a:p>
            <a:r>
              <a:rPr lang="en-US" altLang="ko-KR" sz="1400" b="1" dirty="0"/>
              <a:t> </a:t>
            </a:r>
            <a:r>
              <a:rPr lang="en-US" altLang="ko-KR" sz="1400" b="1" dirty="0" smtClean="0"/>
              <a:t>  - </a:t>
            </a:r>
            <a:r>
              <a:rPr lang="ko-KR" altLang="en-US" sz="1400" b="1" dirty="0" smtClean="0"/>
              <a:t>각각을 작업을 </a:t>
            </a:r>
            <a:r>
              <a:rPr lang="en-US" altLang="ko-KR" sz="1400" b="1" dirty="0" smtClean="0"/>
              <a:t>commit </a:t>
            </a:r>
            <a:r>
              <a:rPr lang="ko-KR" altLang="en-US" sz="1400" b="1" dirty="0" smtClean="0"/>
              <a:t>후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update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2436632" y="2980721"/>
            <a:ext cx="679010" cy="58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rot="19416849">
            <a:off x="4634593" y="3916606"/>
            <a:ext cx="1955171" cy="579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5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2279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</a:rPr>
              <a:t>Branch ?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1007002" y="1805092"/>
            <a:ext cx="490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 - </a:t>
            </a:r>
            <a:r>
              <a:rPr lang="ko-KR" altLang="en-US" b="1" dirty="0" smtClean="0"/>
              <a:t>언제든 배포 할 수 있는</a:t>
            </a:r>
            <a:r>
              <a:rPr lang="en-US" altLang="ko-KR" b="1" dirty="0"/>
              <a:t> </a:t>
            </a:r>
            <a:r>
              <a:rPr lang="en-US" altLang="ko-KR" b="1" dirty="0" smtClean="0"/>
              <a:t>‘</a:t>
            </a:r>
            <a:r>
              <a:rPr lang="ko-KR" altLang="en-US" b="1" dirty="0" smtClean="0"/>
              <a:t>안정적인 상태</a:t>
            </a:r>
            <a:r>
              <a:rPr lang="en-US" altLang="ko-KR" b="1" dirty="0" smtClean="0"/>
              <a:t>’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보통 </a:t>
            </a:r>
            <a:r>
              <a:rPr lang="en-US" altLang="ko-KR" b="1" dirty="0" smtClean="0"/>
              <a:t>Master Branch</a:t>
            </a:r>
            <a:r>
              <a:rPr lang="ko-KR" altLang="en-US" b="1" dirty="0" smtClean="0"/>
              <a:t>가 통합 </a:t>
            </a:r>
            <a:r>
              <a:rPr lang="ko-KR" altLang="en-US" b="1" dirty="0" err="1" smtClean="0"/>
              <a:t>브랜치에</a:t>
            </a:r>
            <a:r>
              <a:rPr lang="ko-KR" altLang="en-US" b="1" dirty="0" smtClean="0"/>
              <a:t> 해당</a:t>
            </a:r>
            <a:endParaRPr lang="en-US" altLang="ko-KR" b="1" dirty="0" smtClean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693134" y="1269325"/>
            <a:ext cx="522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● 통합 </a:t>
            </a:r>
            <a:r>
              <a:rPr lang="ko-KR" altLang="en-US" sz="2400" b="1" dirty="0" err="1"/>
              <a:t>브랜치</a:t>
            </a:r>
            <a:r>
              <a:rPr lang="en-US" altLang="ko-KR" sz="2400" b="1" dirty="0"/>
              <a:t>(Integration </a:t>
            </a:r>
            <a:r>
              <a:rPr lang="en-US" altLang="ko-KR" sz="2400" b="1" dirty="0" smtClean="0"/>
              <a:t>Branch)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6517197" y="1269325"/>
            <a:ext cx="4357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● </a:t>
            </a:r>
            <a:r>
              <a:rPr lang="ko-KR" altLang="en-US" sz="2400" b="1" dirty="0" smtClean="0"/>
              <a:t>토픽 </a:t>
            </a:r>
            <a:r>
              <a:rPr lang="ko-KR" altLang="en-US" sz="2400" b="1" dirty="0" err="1" smtClean="0"/>
              <a:t>브랜치</a:t>
            </a:r>
            <a:r>
              <a:rPr lang="en-US" altLang="ko-KR" sz="2400" b="1" dirty="0" smtClean="0"/>
              <a:t>(Topic Branch)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277" y="2698289"/>
            <a:ext cx="7104036" cy="33556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6611097" y="1808586"/>
            <a:ext cx="4859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 - </a:t>
            </a:r>
            <a:r>
              <a:rPr lang="ko-KR" altLang="en-US" b="1" dirty="0" smtClean="0"/>
              <a:t>주 기능 수정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단위 작업을 위한 </a:t>
            </a:r>
            <a:r>
              <a:rPr lang="en-US" altLang="ko-KR" b="1" dirty="0" smtClean="0"/>
              <a:t>Branch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특정 작업이 완료 되면 통합 </a:t>
            </a:r>
            <a:r>
              <a:rPr lang="ko-KR" altLang="en-US" b="1" dirty="0" err="1" smtClean="0"/>
              <a:t>브랜치에</a:t>
            </a:r>
            <a:r>
              <a:rPr lang="ko-KR" altLang="en-US" b="1" dirty="0" smtClean="0"/>
              <a:t> 병합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- ‘</a:t>
            </a:r>
            <a:r>
              <a:rPr lang="ko-KR" altLang="en-US" b="1" dirty="0" smtClean="0"/>
              <a:t>피처 </a:t>
            </a:r>
            <a:r>
              <a:rPr lang="ko-KR" altLang="en-US" b="1" dirty="0" err="1" smtClean="0"/>
              <a:t>브랜치</a:t>
            </a:r>
            <a:r>
              <a:rPr lang="en-US" altLang="ko-KR" b="1" dirty="0" smtClean="0"/>
              <a:t>(Feature Branch)’ </a:t>
            </a:r>
            <a:r>
              <a:rPr lang="ko-KR" altLang="en-US" b="1" dirty="0" smtClean="0"/>
              <a:t>라고도 함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41457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572EB2-656D-475D-ADE1-209B11E99549}"/>
              </a:ext>
            </a:extLst>
          </p:cNvPr>
          <p:cNvSpPr/>
          <p:nvPr/>
        </p:nvSpPr>
        <p:spPr>
          <a:xfrm>
            <a:off x="400050" y="892728"/>
            <a:ext cx="11487148" cy="5546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````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2242742" y="184842"/>
            <a:ext cx="3486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</a:rPr>
              <a:t>Branch 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전환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 ?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793A1-22B7-4653-8425-55961F356D25}"/>
              </a:ext>
            </a:extLst>
          </p:cNvPr>
          <p:cNvSpPr/>
          <p:nvPr/>
        </p:nvSpPr>
        <p:spPr>
          <a:xfrm>
            <a:off x="408288" y="541638"/>
            <a:ext cx="1101772" cy="3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</a:t>
            </a:r>
            <a:r>
              <a:rPr lang="ko-KR" altLang="en-US" dirty="0" smtClean="0">
                <a:solidFill>
                  <a:schemeClr val="tx1"/>
                </a:solidFill>
              </a:rPr>
              <a:t>번째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693135" y="1269325"/>
            <a:ext cx="147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●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HEAD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17" y="3279772"/>
            <a:ext cx="5200650" cy="243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693134" y="1758914"/>
            <a:ext cx="54810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 - </a:t>
            </a:r>
            <a:r>
              <a:rPr lang="ko-KR" altLang="en-US" b="1" dirty="0" smtClean="0"/>
              <a:t>현재 사용 중인 </a:t>
            </a:r>
            <a:r>
              <a:rPr lang="ko-KR" altLang="en-US" b="1" dirty="0" err="1" smtClean="0"/>
              <a:t>브랜치의</a:t>
            </a:r>
            <a:r>
              <a:rPr lang="ko-KR" altLang="en-US" b="1" dirty="0" smtClean="0"/>
              <a:t> 선두 부분을 나타냄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- HEAD</a:t>
            </a:r>
            <a:r>
              <a:rPr lang="ko-KR" altLang="en-US" b="1" dirty="0" smtClean="0"/>
              <a:t>를 이동하게 되면 사용하는 </a:t>
            </a:r>
            <a:r>
              <a:rPr lang="en-US" altLang="ko-KR" b="1" dirty="0" smtClean="0"/>
              <a:t>Branch</a:t>
            </a:r>
            <a:r>
              <a:rPr lang="ko-KR" altLang="en-US" b="1" dirty="0" smtClean="0"/>
              <a:t>가 변경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- Branch </a:t>
            </a:r>
            <a:r>
              <a:rPr lang="ko-KR" altLang="en-US" b="1" dirty="0" smtClean="0"/>
              <a:t>변경은 </a:t>
            </a:r>
            <a:r>
              <a:rPr lang="en-US" altLang="ko-KR" b="1" dirty="0" smtClean="0"/>
              <a:t>Checkout</a:t>
            </a:r>
            <a:r>
              <a:rPr lang="ko-KR" altLang="en-US" b="1" dirty="0" smtClean="0"/>
              <a:t>을 통해 변경</a:t>
            </a:r>
            <a:endParaRPr lang="en-US" altLang="ko-KR" b="1" dirty="0" smtClean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6423980" y="1269324"/>
            <a:ext cx="147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●</a:t>
            </a:r>
            <a:r>
              <a:rPr lang="en-US" altLang="ko-KR" sz="2400" b="1" dirty="0"/>
              <a:t> S</a:t>
            </a:r>
            <a:r>
              <a:rPr lang="en-US" altLang="ko-KR" sz="2400" b="1" dirty="0" smtClean="0"/>
              <a:t>tash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76B24-085D-4FFC-9856-C54CFB30A2B6}"/>
              </a:ext>
            </a:extLst>
          </p:cNvPr>
          <p:cNvSpPr txBox="1"/>
          <p:nvPr/>
        </p:nvSpPr>
        <p:spPr>
          <a:xfrm>
            <a:off x="6458200" y="1730989"/>
            <a:ext cx="469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 - </a:t>
            </a:r>
            <a:r>
              <a:rPr lang="ko-KR" altLang="en-US" b="1" dirty="0" smtClean="0"/>
              <a:t>변경 내용을 일시적으로 기록해두는 영역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227" y="2893303"/>
            <a:ext cx="4618353" cy="30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0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1889</TotalTime>
  <Words>884</Words>
  <Application>Microsoft Office PowerPoint</Application>
  <PresentationFormat>와이드스크린</PresentationFormat>
  <Paragraphs>263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LSE</cp:lastModifiedBy>
  <cp:revision>609</cp:revision>
  <dcterms:created xsi:type="dcterms:W3CDTF">2020-03-08T06:22:21Z</dcterms:created>
  <dcterms:modified xsi:type="dcterms:W3CDTF">2022-08-21T16:25:13Z</dcterms:modified>
</cp:coreProperties>
</file>